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5"/>
  </p:notesMasterIdLst>
  <p:sldIdLst>
    <p:sldId id="256" r:id="rId3"/>
    <p:sldId id="267" r:id="rId4"/>
    <p:sldId id="258" r:id="rId5"/>
    <p:sldId id="259" r:id="rId6"/>
    <p:sldId id="271" r:id="rId7"/>
    <p:sldId id="261" r:id="rId8"/>
    <p:sldId id="268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5CEF3"/>
    <a:srgbClr val="17375E"/>
    <a:srgbClr val="EEECE1"/>
    <a:srgbClr val="D2F3C9"/>
    <a:srgbClr val="C8F6C6"/>
    <a:srgbClr val="808080"/>
    <a:srgbClr val="0192FF"/>
    <a:srgbClr val="5E5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9856" autoAdjust="0"/>
  </p:normalViewPr>
  <p:slideViewPr>
    <p:cSldViewPr>
      <p:cViewPr>
        <p:scale>
          <a:sx n="100" d="100"/>
          <a:sy n="100" d="100"/>
        </p:scale>
        <p:origin x="-750" y="23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7424505891156"/>
          <c:y val="0"/>
          <c:w val="0.66752522000429415"/>
          <c:h val="0.6159314970423919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внебюджетные источники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2.3045106194130541E-2"/>
                  <c:y val="-7.618994292753368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330,7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045106194130541E-2"/>
                  <c:y val="-7.618994292753368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350,4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330.7</c:v>
                </c:pt>
                <c:pt idx="1">
                  <c:v>350.4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9.8764740831988225E-3"/>
                  <c:y val="-2.539664764251121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337264221863523E-2"/>
                  <c:y val="-2.539664764251121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10.5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10.199999999999999</c:v>
                </c:pt>
                <c:pt idx="1">
                  <c:v>10.5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2.304510619413054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306,9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505896332795186E-2"/>
                  <c:y val="-2.539864737854604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287,6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306.89999999999998</c:v>
                </c:pt>
                <c:pt idx="1">
                  <c:v>287.60000000000002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771371084677245E-2"/>
                  <c:y val="-5.228721573458191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149,3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13667277776429E-2"/>
                  <c:y val="-5.7484352327426625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148,9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149.30000000000001</c:v>
                </c:pt>
                <c:pt idx="1">
                  <c:v>148.9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93254656"/>
        <c:axId val="61641216"/>
        <c:axId val="0"/>
      </c:bar3DChart>
      <c:catAx>
        <c:axId val="9325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61641216"/>
        <c:crosses val="autoZero"/>
        <c:auto val="1"/>
        <c:lblAlgn val="ctr"/>
        <c:lblOffset val="100"/>
        <c:noMultiLvlLbl val="0"/>
      </c:catAx>
      <c:valAx>
        <c:axId val="616412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93254656"/>
        <c:crosses val="autoZero"/>
        <c:crossBetween val="between"/>
      </c:valAx>
      <c:spPr>
        <a:noFill/>
        <a:ln w="25379">
          <a:noFill/>
        </a:ln>
      </c:spPr>
    </c:plotArea>
    <c:legend>
      <c:legendPos val="r"/>
      <c:layout>
        <c:manualLayout>
          <c:xMode val="edge"/>
          <c:yMode val="edge"/>
          <c:x val="0.11166253101736974"/>
          <c:y val="0.68589438822209081"/>
          <c:w val="0.80997151376773602"/>
          <c:h val="0.3141056117779093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51703923335559"/>
          <c:y val="0.13863830968741589"/>
          <c:w val="0.54495610729216859"/>
          <c:h val="0.5809502190938408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0192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998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достигнуты</c:v>
                </c:pt>
                <c:pt idx="1">
                  <c:v>не достигнуты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387">
          <a:noFill/>
        </a:ln>
      </c:spPr>
    </c:plotArea>
    <c:legend>
      <c:legendPos val="b"/>
      <c:layout>
        <c:manualLayout>
          <c:xMode val="edge"/>
          <c:yMode val="edge"/>
          <c:x val="0.29984735778995386"/>
          <c:y val="0.77675668139634979"/>
          <c:w val="0.46943962649830051"/>
          <c:h val="0.12906669576233695"/>
        </c:manualLayout>
      </c:layout>
      <c:overlay val="0"/>
      <c:txPr>
        <a:bodyPr/>
        <a:lstStyle/>
        <a:p>
          <a:pPr>
            <a:defRPr sz="1598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44061679790076"/>
          <c:y val="0.1314286275476132"/>
          <c:w val="0.54495610729216859"/>
          <c:h val="0.5809502190938409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0192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993" b="1">
                        <a:solidFill>
                          <a:schemeClr val="bg1"/>
                        </a:solidFill>
                      </a:defRPr>
                    </a:pPr>
                    <a:r>
                      <a:rPr lang="ru-RU" dirty="0" smtClean="0"/>
                      <a:t>82</a:t>
                    </a:r>
                    <a:endParaRPr lang="en-US" dirty="0"/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993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выполнено</c:v>
                </c:pt>
                <c:pt idx="1">
                  <c:v>не выполнено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378">
          <a:noFill/>
        </a:ln>
      </c:spPr>
    </c:plotArea>
    <c:legend>
      <c:legendPos val="r"/>
      <c:layout>
        <c:manualLayout>
          <c:xMode val="edge"/>
          <c:yMode val="edge"/>
          <c:x val="0.30184331797235042"/>
          <c:y val="0.80575539568345345"/>
          <c:w val="0.46774193548387094"/>
          <c:h val="0.1342925659472422"/>
        </c:manualLayout>
      </c:layout>
      <c:overlay val="0"/>
      <c:txPr>
        <a:bodyPr/>
        <a:lstStyle/>
        <a:p>
          <a:pPr>
            <a:defRPr sz="1596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3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ymbol val="none"/>
          </c:marke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53,6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  <c:pt idx="8">
                  <c:v>2026</c:v>
                </c:pt>
                <c:pt idx="9">
                  <c:v>2027</c:v>
                </c:pt>
                <c:pt idx="10">
                  <c:v>2028</c:v>
                </c:pt>
                <c:pt idx="11">
                  <c:v>2029</c:v>
                </c:pt>
                <c:pt idx="12">
                  <c:v>2030</c:v>
                </c:pt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39.300000000000004</c:v>
                </c:pt>
                <c:pt idx="1">
                  <c:v>42.9</c:v>
                </c:pt>
                <c:pt idx="2">
                  <c:v>46.4</c:v>
                </c:pt>
                <c:pt idx="3" formatCode="0.0">
                  <c:v>50</c:v>
                </c:pt>
                <c:pt idx="4">
                  <c:v>53.6</c:v>
                </c:pt>
                <c:pt idx="5">
                  <c:v>57.1</c:v>
                </c:pt>
                <c:pt idx="6">
                  <c:v>57.1</c:v>
                </c:pt>
                <c:pt idx="7">
                  <c:v>60.7</c:v>
                </c:pt>
                <c:pt idx="8">
                  <c:v>64.3</c:v>
                </c:pt>
                <c:pt idx="9">
                  <c:v>64.3</c:v>
                </c:pt>
                <c:pt idx="10">
                  <c:v>67.900000000000006</c:v>
                </c:pt>
                <c:pt idx="11">
                  <c:v>71.400000000000006</c:v>
                </c:pt>
                <c:pt idx="12">
                  <c:v>75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967873395330803E-2"/>
                  <c:y val="-5.25888564854794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3557414698162729E-2"/>
                  <c:y val="-5.308587598425195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3213441863420894E-2"/>
                  <c:y val="-4.48839087439822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  <c:pt idx="8">
                  <c:v>2026</c:v>
                </c:pt>
                <c:pt idx="9">
                  <c:v>2027</c:v>
                </c:pt>
                <c:pt idx="10">
                  <c:v>2028</c:v>
                </c:pt>
                <c:pt idx="11">
                  <c:v>2029</c:v>
                </c:pt>
                <c:pt idx="12">
                  <c:v>2030</c:v>
                </c:pt>
              </c:numCache>
            </c:num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39.300000000000004</c:v>
                </c:pt>
                <c:pt idx="1">
                  <c:v>42.9</c:v>
                </c:pt>
                <c:pt idx="2">
                  <c:v>46.4</c:v>
                </c:pt>
                <c:pt idx="3" formatCode="0.0">
                  <c:v>50</c:v>
                </c:pt>
                <c:pt idx="4">
                  <c:v>53.6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3809152"/>
        <c:axId val="93616320"/>
      </c:lineChart>
      <c:catAx>
        <c:axId val="93809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616320"/>
        <c:crosses val="autoZero"/>
        <c:auto val="1"/>
        <c:lblAlgn val="ctr"/>
        <c:lblOffset val="100"/>
        <c:noMultiLvlLbl val="0"/>
      </c:catAx>
      <c:valAx>
        <c:axId val="93616320"/>
        <c:scaling>
          <c:orientation val="minMax"/>
          <c:min val="2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3809152"/>
        <c:crosses val="autoZero"/>
        <c:crossBetween val="between"/>
      </c:valAx>
      <c:spPr>
        <a:noFill/>
        <a:ln w="18162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287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341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CE1732F-7B2D-42DF-A00D-FBFEB0FF3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3750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83FC42ED-2F84-4DB5-92E7-DA638A3C8D7C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B64A0B56-204D-4000-8EBC-3940B6EEBD41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10CA74D-CE59-4035-9F4E-FEEAB81CA3FD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B764995-F2D8-46DD-9A42-E8D6FE7E944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D7CE6BF9-D135-4BB4-8C7E-E071FBE44625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92C7A5C7-C3FC-4F69-A26B-7B74E37D6DE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4BE5ED1-B8EB-4849-AFD5-6AF6987F0D1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5DD3AD40-E85F-45FA-84F3-BD8016FA785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4CD7C10D-1D04-4BCF-87CB-33DFBC7E12AE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B1446D8-F67D-41EF-941A-5612B2AF9EB2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D8628-CF99-42DF-AE61-4F4D1DDD3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1700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4E216-AF96-4027-9666-068748E561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148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72BCB-AC5D-46A2-874C-AD9460DD14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6092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ECB38-F518-42FF-BDFF-BD337F1FE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1562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8E583-D1CF-4629-BDED-446FE99388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0242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57414-1FDD-4715-B6BA-8C3482B9D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1877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AA1B9-DF00-4B0B-91BC-4DB9045F8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7752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C02D-B4B3-4DC9-A490-BBC542257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4375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EA496-6620-457E-8DDB-3EEBA7558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3830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8D37-51A3-42DA-9563-C6AF89638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942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F24BB-E708-408A-9A2B-54E780DF5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1465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9BDD0-A860-4522-B3D6-1C73D4FC3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316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71F4E-8CA2-4A52-BF7A-98A7B193A2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031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9D730-0442-45D2-8C16-D7BFCB37BF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5269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0E512-3177-48F9-BD17-CFFBA47D6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7104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7DB6B-7AD2-4F3B-87C4-60BFAA664F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915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FE054-51A1-4B2F-AEE9-4B2C2012D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8602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68474-38C1-4E66-A092-27E8E3CDCE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123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1EA8E-CEF2-4B5C-9EF1-8E22603F1C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100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60C6A-4F73-4D09-933D-75B772BBD8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274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25E9B-BEA2-401E-AD15-F10469AED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634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5DCDB-D3CB-405F-A361-C54486A9A1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2155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заглавия щёлкните мышью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66EDB0F3-517C-47F9-BB63-4B348F8BD9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заглавия щёлкните мышью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E92840E-C1E4-4ED5-8DA6-99B25CBAA7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oleObject" Target="../embeddings/_____Microsoft_Excel_97-20034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image" Target="../media/image10.jpeg"/><Relationship Id="rId7" Type="http://schemas.openxmlformats.org/officeDocument/2006/relationships/oleObject" Target="../embeddings/_____Microsoft_Excel_97-20032.xls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oleObject" Target="../embeddings/_____Microsoft_Excel_97-20031.xls"/><Relationship Id="rId10" Type="http://schemas.openxmlformats.org/officeDocument/2006/relationships/image" Target="../media/image9.png"/><Relationship Id="rId4" Type="http://schemas.openxmlformats.org/officeDocument/2006/relationships/image" Target="../media/image11.jpeg"/><Relationship Id="rId9" Type="http://schemas.openxmlformats.org/officeDocument/2006/relationships/oleObject" Target="../embeddings/_____Microsoft_Excel_97-20033.xls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611188" y="184467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Государственная программа</a:t>
            </a:r>
            <a:b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</a:b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Кировской области</a:t>
            </a:r>
            <a:b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</a:b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 </a:t>
            </a:r>
            <a:r>
              <a:rPr lang="ru-RU" altLang="ru-RU" sz="3200" b="1" i="1" dirty="0">
                <a:solidFill>
                  <a:srgbClr val="17375E"/>
                </a:solidFill>
                <a:latin typeface="Calibri" pitchFamily="32" charset="0"/>
              </a:rPr>
              <a:t>«Охрана окружающей среды, воспроизводство и использование природных ресурсов»</a:t>
            </a:r>
            <a:r>
              <a:rPr lang="ru-RU" altLang="ru-RU" sz="3200" b="1" i="1" dirty="0">
                <a:solidFill>
                  <a:srgbClr val="17375E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altLang="ru-RU" sz="3200" b="1" i="1" dirty="0">
                <a:solidFill>
                  <a:srgbClr val="17375E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altLang="ru-RU" sz="3200" b="1" i="1" dirty="0">
              <a:solidFill>
                <a:srgbClr val="17375E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357313" y="4857750"/>
            <a:ext cx="6400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министерство охраны окружающей среды Кировской области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1357313" y="3857625"/>
            <a:ext cx="640080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итоги за </a:t>
            </a:r>
            <a:r>
              <a:rPr lang="ru-RU" altLang="ru-RU" sz="32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год</a:t>
            </a:r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479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6786563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3BA68FEE-C3DB-4249-BA45-1D302617F409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4429125" y="1916832"/>
            <a:ext cx="4500563" cy="928687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/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«Сохранение биологического разнообразия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на территории Кировской области»</a:t>
            </a:r>
          </a:p>
        </p:txBody>
      </p:sp>
      <p:sp>
        <p:nvSpPr>
          <p:cNvPr id="4106" name="Text Box 4"/>
          <p:cNvSpPr txBox="1">
            <a:spLocks noChangeArrowheads="1"/>
          </p:cNvSpPr>
          <p:nvPr/>
        </p:nvSpPr>
        <p:spPr bwMode="auto">
          <a:xfrm>
            <a:off x="179710" y="1772816"/>
            <a:ext cx="40322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Структура ООПТ Кировской области, тыс. га</a:t>
            </a:r>
          </a:p>
        </p:txBody>
      </p:sp>
      <p:sp>
        <p:nvSpPr>
          <p:cNvPr id="4107" name="Freeform 1"/>
          <p:cNvSpPr>
            <a:spLocks noChangeArrowheads="1"/>
          </p:cNvSpPr>
          <p:nvPr/>
        </p:nvSpPr>
        <p:spPr bwMode="auto">
          <a:xfrm>
            <a:off x="1071563" y="1233066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080 h 357190"/>
              <a:gd name="T6" fmla="*/ 14519398 w 7643866"/>
              <a:gd name="T7" fmla="*/ 298815745 h 357190"/>
              <a:gd name="T8" fmla="*/ 0 w 7643866"/>
              <a:gd name="T9" fmla="*/ 298815745 h 357190"/>
              <a:gd name="T10" fmla="*/ 0 w 7643866"/>
              <a:gd name="T11" fmla="*/ 49804080 h 357190"/>
              <a:gd name="T12" fmla="*/ 33123 w 7643866"/>
              <a:gd name="T13" fmla="*/ 1458792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Freeform 2"/>
          <p:cNvSpPr>
            <a:spLocks noChangeArrowheads="1"/>
          </p:cNvSpPr>
          <p:nvPr/>
        </p:nvSpPr>
        <p:spPr bwMode="auto">
          <a:xfrm>
            <a:off x="1071563" y="657526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Line 5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0" name="Text Box 10"/>
          <p:cNvSpPr txBox="1">
            <a:spLocks noChangeArrowheads="1"/>
          </p:cNvSpPr>
          <p:nvPr/>
        </p:nvSpPr>
        <p:spPr bwMode="auto">
          <a:xfrm>
            <a:off x="1143000" y="657526"/>
            <a:ext cx="78581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111" name="Text Box 11"/>
          <p:cNvSpPr txBox="1">
            <a:spLocks noChangeArrowheads="1"/>
          </p:cNvSpPr>
          <p:nvPr/>
        </p:nvSpPr>
        <p:spPr bwMode="auto">
          <a:xfrm>
            <a:off x="1143000" y="1233066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охраны окружающей среды и экологической безопасности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144463" y="142875"/>
            <a:ext cx="88566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году</a:t>
            </a:r>
          </a:p>
        </p:txBody>
      </p:sp>
      <p:sp>
        <p:nvSpPr>
          <p:cNvPr id="4113" name="Text Box 6"/>
          <p:cNvSpPr txBox="1">
            <a:spLocks noChangeArrowheads="1"/>
          </p:cNvSpPr>
          <p:nvPr/>
        </p:nvSpPr>
        <p:spPr bwMode="auto">
          <a:xfrm>
            <a:off x="107950" y="749601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4114" name="Text Box 7"/>
          <p:cNvSpPr txBox="1">
            <a:spLocks noChangeArrowheads="1"/>
          </p:cNvSpPr>
          <p:nvPr/>
        </p:nvSpPr>
        <p:spPr bwMode="auto">
          <a:xfrm>
            <a:off x="107950" y="1334666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4115" name="Line 8"/>
          <p:cNvSpPr>
            <a:spLocks noChangeShapeType="1"/>
          </p:cNvSpPr>
          <p:nvPr/>
        </p:nvSpPr>
        <p:spPr bwMode="auto">
          <a:xfrm>
            <a:off x="214313" y="1148064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6" name="Line 9"/>
          <p:cNvSpPr>
            <a:spLocks noChangeShapeType="1"/>
          </p:cNvSpPr>
          <p:nvPr/>
        </p:nvSpPr>
        <p:spPr bwMode="auto">
          <a:xfrm>
            <a:off x="142875" y="1725191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48542" y="6207968"/>
            <a:ext cx="4035425" cy="533400"/>
          </a:xfrm>
          <a:prstGeom prst="rect">
            <a:avLst/>
          </a:prstGeom>
          <a:solidFill>
            <a:srgbClr val="EEECE1"/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000000"/>
              </a:buClr>
              <a:buSzPct val="100000"/>
              <a:buFontTx/>
              <a:buNone/>
              <a:defRPr/>
            </a:pPr>
            <a:r>
              <a:rPr lang="ru-RU" altLang="ru-RU" sz="1400" b="1" dirty="0" smtClean="0">
                <a:solidFill>
                  <a:srgbClr val="17375E"/>
                </a:solidFill>
                <a:latin typeface="Calibri" pitchFamily="34" charset="0"/>
                <a:cs typeface="Calibri" pitchFamily="34" charset="0"/>
              </a:rPr>
              <a:t>Общая площадь ООПТ составляет 376,508 </a:t>
            </a:r>
            <a:r>
              <a:rPr lang="ru-RU" altLang="ru-RU" sz="1400" b="1" dirty="0">
                <a:solidFill>
                  <a:srgbClr val="17375E"/>
                </a:solidFill>
                <a:latin typeface="Calibri" pitchFamily="34" charset="0"/>
                <a:cs typeface="Calibri" pitchFamily="34" charset="0"/>
              </a:rPr>
              <a:t>тыс</a:t>
            </a:r>
            <a:r>
              <a:rPr lang="ru-RU" altLang="ru-RU" sz="1400" b="1" dirty="0" smtClean="0">
                <a:solidFill>
                  <a:srgbClr val="17375E"/>
                </a:solidFill>
                <a:latin typeface="Calibri" pitchFamily="34" charset="0"/>
                <a:cs typeface="Calibri" pitchFamily="34" charset="0"/>
              </a:rPr>
              <a:t>. га</a:t>
            </a:r>
          </a:p>
        </p:txBody>
      </p:sp>
      <p:graphicFrame>
        <p:nvGraphicFramePr>
          <p:cNvPr id="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3679616"/>
              </p:ext>
            </p:extLst>
          </p:nvPr>
        </p:nvGraphicFramePr>
        <p:xfrm>
          <a:off x="248097" y="2060848"/>
          <a:ext cx="3963863" cy="4210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Диаграмма" r:id="rId4" imgW="4109060" imgH="4511431" progId="Excel.Sheet.8">
                  <p:embed followColorScheme="full"/>
                </p:oleObj>
              </mc:Choice>
              <mc:Fallback>
                <p:oleObj name="Диаграмма" r:id="rId4" imgW="4109060" imgH="4511431" progId="Excel.Sheet.8">
                  <p:embed followColorScheme="full"/>
                  <p:pic>
                    <p:nvPicPr>
                      <p:cNvPr id="0" name="Picture 5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097" y="2060848"/>
                        <a:ext cx="3963863" cy="42106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1"/>
          <p:cNvSpPr>
            <a:spLocks noChangeArrowheads="1"/>
          </p:cNvSpPr>
          <p:nvPr/>
        </p:nvSpPr>
        <p:spPr bwMode="auto">
          <a:xfrm>
            <a:off x="4500563" y="3068960"/>
            <a:ext cx="4429125" cy="3423916"/>
          </a:xfrm>
          <a:custGeom>
            <a:avLst/>
            <a:gdLst>
              <a:gd name="T0" fmla="*/ 812785 w 4357687"/>
              <a:gd name="T1" fmla="*/ 0 h 4572000"/>
              <a:gd name="T2" fmla="*/ 4876609 w 4357687"/>
              <a:gd name="T3" fmla="*/ 0 h 4572000"/>
              <a:gd name="T4" fmla="*/ 4876609 w 4357687"/>
              <a:gd name="T5" fmla="*/ 0 h 4572000"/>
              <a:gd name="T6" fmla="*/ 4876609 w 4357687"/>
              <a:gd name="T7" fmla="*/ 758777 h 4572000"/>
              <a:gd name="T8" fmla="*/ 4063842 w 4357687"/>
              <a:gd name="T9" fmla="*/ 902084 h 4572000"/>
              <a:gd name="T10" fmla="*/ 0 w 4357687"/>
              <a:gd name="T11" fmla="*/ 902084 h 4572000"/>
              <a:gd name="T12" fmla="*/ 0 w 4357687"/>
              <a:gd name="T13" fmla="*/ 902084 h 4572000"/>
              <a:gd name="T14" fmla="*/ 0 w 4357687"/>
              <a:gd name="T15" fmla="*/ 143303 h 4572000"/>
              <a:gd name="T16" fmla="*/ 812785 w 4357687"/>
              <a:gd name="T17" fmla="*/ 0 h 4572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7687"/>
              <a:gd name="T28" fmla="*/ 0 h 4572000"/>
              <a:gd name="T29" fmla="*/ 4357687 w 4357687"/>
              <a:gd name="T30" fmla="*/ 4572000 h 4572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7687" h="4572000">
                <a:moveTo>
                  <a:pt x="726296" y="0"/>
                </a:moveTo>
                <a:lnTo>
                  <a:pt x="4357687" y="0"/>
                </a:lnTo>
                <a:lnTo>
                  <a:pt x="4357687" y="3845704"/>
                </a:lnTo>
                <a:cubicBezTo>
                  <a:pt x="4357687" y="4246826"/>
                  <a:pt x="4032513" y="4572000"/>
                  <a:pt x="3631391" y="4572000"/>
                </a:cubicBezTo>
                <a:lnTo>
                  <a:pt x="0" y="4572000"/>
                </a:lnTo>
                <a:lnTo>
                  <a:pt x="0" y="726296"/>
                </a:lnTo>
                <a:cubicBezTo>
                  <a:pt x="0" y="325174"/>
                  <a:pt x="325174" y="0"/>
                  <a:pt x="72629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4500563" y="3265488"/>
            <a:ext cx="44640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indent="449263" algn="just" eaLnBrk="1" hangingPunct="1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проведены кадастровые работы по установлению границ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26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ООПТ регионального значения в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6</a:t>
            </a:r>
            <a:r>
              <a:rPr lang="ru-RU" altLang="ru-RU" sz="1400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районах области</a:t>
            </a:r>
          </a:p>
          <a:p>
            <a:pPr indent="449263" algn="just" eaLnBrk="1" hangingPunct="1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4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indent="449263" algn="just" eaLnBrk="1" hangingPunct="1">
              <a:lnSpc>
                <a:spcPct val="90000"/>
              </a:lnSpc>
              <a:buSzPct val="100000"/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принято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6</a:t>
            </a:r>
            <a:r>
              <a:rPr lang="ru-RU" altLang="ru-RU" sz="1400" dirty="0" smtClean="0">
                <a:solidFill>
                  <a:srgbClr val="FF0000"/>
                </a:solidFill>
                <a:latin typeface="Calibri" pitchFamily="32" charset="0"/>
                <a:cs typeface="Arial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постановлений Правительства Кировской области об утверждении границ ООПТ регионального значения в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6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районах Кировской области, в целом внесены в ЕГРН сведения по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59 </a:t>
            </a:r>
            <a:r>
              <a:rPr lang="ru-RU" altLang="ru-RU" sz="1400" dirty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ООПТ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. Таким образом, по состоянию на 01.01.2023 в ЕГРН внесены сведения о границах всех 149 действующих ООПТ.</a:t>
            </a:r>
          </a:p>
          <a:p>
            <a:pPr indent="449263" algn="just" eaLnBrk="1" hangingPunct="1">
              <a:lnSpc>
                <a:spcPct val="90000"/>
              </a:lnSpc>
              <a:buSzPct val="100000"/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4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indent="449263" algn="just" eaLnBrk="1" hangingPunct="1">
              <a:lnSpc>
                <a:spcPct val="90000"/>
              </a:lnSpc>
              <a:buSzPct val="100000"/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подготовлены материалы, обосновывающие создание охранных зон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15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памятников природы регионального значения, определение режима охраны и использования и установление их границ.</a:t>
            </a:r>
            <a:endParaRPr lang="ru-RU" altLang="ru-RU" sz="1400" b="1" dirty="0">
              <a:solidFill>
                <a:srgbClr val="FF000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auto">
          <a:xfrm>
            <a:off x="4643438" y="3203575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auto">
          <a:xfrm>
            <a:off x="4643438" y="3933825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28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0" y="5445125"/>
            <a:ext cx="493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1"/>
          <p:cNvSpPr>
            <a:spLocks noChangeArrowheads="1"/>
          </p:cNvSpPr>
          <p:nvPr/>
        </p:nvSpPr>
        <p:spPr bwMode="auto">
          <a:xfrm>
            <a:off x="1071563" y="1285860"/>
            <a:ext cx="7893050" cy="500062"/>
          </a:xfrm>
          <a:custGeom>
            <a:avLst/>
            <a:gdLst>
              <a:gd name="T0" fmla="*/ 102706 w 7643866"/>
              <a:gd name="T1" fmla="*/ 0 h 357190"/>
              <a:gd name="T2" fmla="*/ 13084515 w 7643866"/>
              <a:gd name="T3" fmla="*/ 0 h 357190"/>
              <a:gd name="T4" fmla="*/ 13187213 w 7643866"/>
              <a:gd name="T5" fmla="*/ 18149902 h 357190"/>
              <a:gd name="T6" fmla="*/ 13187213 w 7643866"/>
              <a:gd name="T7" fmla="*/ 108897004 h 357190"/>
              <a:gd name="T8" fmla="*/ 0 w 7643866"/>
              <a:gd name="T9" fmla="*/ 108897004 h 357190"/>
              <a:gd name="T10" fmla="*/ 0 w 7643866"/>
              <a:gd name="T11" fmla="*/ 18149902 h 357190"/>
              <a:gd name="T12" fmla="*/ 30083 w 7643866"/>
              <a:gd name="T13" fmla="*/ 5316124 h 357190"/>
              <a:gd name="T14" fmla="*/ 102706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Freeform 2"/>
          <p:cNvSpPr>
            <a:spLocks noChangeArrowheads="1"/>
          </p:cNvSpPr>
          <p:nvPr/>
        </p:nvSpPr>
        <p:spPr bwMode="auto">
          <a:xfrm>
            <a:off x="1071563" y="714375"/>
            <a:ext cx="7893050" cy="500063"/>
          </a:xfrm>
          <a:custGeom>
            <a:avLst/>
            <a:gdLst>
              <a:gd name="T0" fmla="*/ 102706 w 7643866"/>
              <a:gd name="T1" fmla="*/ 0 h 357190"/>
              <a:gd name="T2" fmla="*/ 13084515 w 7643866"/>
              <a:gd name="T3" fmla="*/ 0 h 357190"/>
              <a:gd name="T4" fmla="*/ 13187213 w 7643866"/>
              <a:gd name="T5" fmla="*/ 18150633 h 357190"/>
              <a:gd name="T6" fmla="*/ 13187213 w 7643866"/>
              <a:gd name="T7" fmla="*/ 108900717 h 357190"/>
              <a:gd name="T8" fmla="*/ 0 w 7643866"/>
              <a:gd name="T9" fmla="*/ 108900717 h 357190"/>
              <a:gd name="T10" fmla="*/ 0 w 7643866"/>
              <a:gd name="T11" fmla="*/ 18150633 h 357190"/>
              <a:gd name="T12" fmla="*/ 30083 w 7643866"/>
              <a:gd name="T13" fmla="*/ 5316431 h 357190"/>
              <a:gd name="T14" fmla="*/ 102706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D77053BD-9BA5-4F5C-80D7-603379A3EFF6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11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>
            <a:off x="357188" y="569913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1143000" y="714375"/>
            <a:ext cx="7786688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2296" name="Text Box 11"/>
          <p:cNvSpPr txBox="1">
            <a:spLocks noChangeArrowheads="1"/>
          </p:cNvSpPr>
          <p:nvPr/>
        </p:nvSpPr>
        <p:spPr bwMode="auto">
          <a:xfrm>
            <a:off x="1071563" y="1285860"/>
            <a:ext cx="77866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охраны и рационального использования минерально-сырьевой базы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2297" name="Text Box 13"/>
          <p:cNvSpPr txBox="1">
            <a:spLocks noChangeArrowheads="1"/>
          </p:cNvSpPr>
          <p:nvPr/>
        </p:nvSpPr>
        <p:spPr bwMode="auto">
          <a:xfrm>
            <a:off x="107950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2021 году</a:t>
            </a:r>
          </a:p>
        </p:txBody>
      </p:sp>
      <p:sp>
        <p:nvSpPr>
          <p:cNvPr id="12310" name="Text Box 6"/>
          <p:cNvSpPr txBox="1">
            <a:spLocks noChangeArrowheads="1"/>
          </p:cNvSpPr>
          <p:nvPr/>
        </p:nvSpPr>
        <p:spPr bwMode="auto">
          <a:xfrm>
            <a:off x="107950" y="815975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12311" name="Text Box 7"/>
          <p:cNvSpPr txBox="1">
            <a:spLocks noChangeArrowheads="1"/>
          </p:cNvSpPr>
          <p:nvPr/>
        </p:nvSpPr>
        <p:spPr bwMode="auto">
          <a:xfrm>
            <a:off x="107950" y="1387460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12312" name="Line 8"/>
          <p:cNvSpPr>
            <a:spLocks noChangeShapeType="1"/>
          </p:cNvSpPr>
          <p:nvPr/>
        </p:nvSpPr>
        <p:spPr bwMode="auto">
          <a:xfrm>
            <a:off x="214313" y="1214438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3" name="Line 9"/>
          <p:cNvSpPr>
            <a:spLocks noChangeShapeType="1"/>
          </p:cNvSpPr>
          <p:nvPr/>
        </p:nvSpPr>
        <p:spPr bwMode="auto">
          <a:xfrm>
            <a:off x="142875" y="1777985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6" name="Picture 18" descr="d:\Колеватых\Управление и особые задания\_Презентации и доклады\2023\Для слайда за 20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1890307"/>
            <a:ext cx="4286279" cy="475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227630" y="5015729"/>
            <a:ext cx="4214812" cy="720725"/>
          </a:xfrm>
          <a:custGeom>
            <a:avLst/>
            <a:gdLst>
              <a:gd name="T0" fmla="*/ 178597 w 4214812"/>
              <a:gd name="T1" fmla="*/ 0 h 1071563"/>
              <a:gd name="T2" fmla="*/ 4214812 w 4214812"/>
              <a:gd name="T3" fmla="*/ 0 h 1071563"/>
              <a:gd name="T4" fmla="*/ 4214812 w 4214812"/>
              <a:gd name="T5" fmla="*/ 0 h 1071563"/>
              <a:gd name="T6" fmla="*/ 4214812 w 4214812"/>
              <a:gd name="T7" fmla="*/ 182581 h 1071563"/>
              <a:gd name="T8" fmla="*/ 4036207 w 4214812"/>
              <a:gd name="T9" fmla="*/ 219097 h 1071563"/>
              <a:gd name="T10" fmla="*/ 0 w 4214812"/>
              <a:gd name="T11" fmla="*/ 219097 h 1071563"/>
              <a:gd name="T12" fmla="*/ 0 w 4214812"/>
              <a:gd name="T13" fmla="*/ 219097 h 1071563"/>
              <a:gd name="T14" fmla="*/ 0 w 4214812"/>
              <a:gd name="T15" fmla="*/ 36516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        завершены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работы на новых месторождениях подземных вод с приростом запасов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0,49 тыс. куб. метров в сутки</a:t>
            </a: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>
            <a:off x="244445" y="5876947"/>
            <a:ext cx="4214812" cy="695325"/>
          </a:xfrm>
          <a:custGeom>
            <a:avLst/>
            <a:gdLst>
              <a:gd name="T0" fmla="*/ 229485 w 4143375"/>
              <a:gd name="T1" fmla="*/ 0 h 1285875"/>
              <a:gd name="T2" fmla="*/ 4436599 w 4143375"/>
              <a:gd name="T3" fmla="*/ 0 h 1285875"/>
              <a:gd name="T4" fmla="*/ 4436599 w 4143375"/>
              <a:gd name="T5" fmla="*/ 0 h 1285875"/>
              <a:gd name="T6" fmla="*/ 4436599 w 4143375"/>
              <a:gd name="T7" fmla="*/ 91571 h 1285875"/>
              <a:gd name="T8" fmla="*/ 4207116 w 4143375"/>
              <a:gd name="T9" fmla="*/ 109885 h 1285875"/>
              <a:gd name="T10" fmla="*/ 0 w 4143375"/>
              <a:gd name="T11" fmla="*/ 109885 h 1285875"/>
              <a:gd name="T12" fmla="*/ 0 w 4143375"/>
              <a:gd name="T13" fmla="*/ 109885 h 1285875"/>
              <a:gd name="T14" fmla="*/ 0 w 4143375"/>
              <a:gd name="T15" fmla="*/ 18314 h 1285875"/>
              <a:gd name="T16" fmla="*/ 229485 w 4143375"/>
              <a:gd name="T17" fmla="*/ 0 h 12858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43375"/>
              <a:gd name="T28" fmla="*/ 0 h 1285875"/>
              <a:gd name="T29" fmla="*/ 4143375 w 4143375"/>
              <a:gd name="T30" fmla="*/ 1285875 h 12858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43375" h="1285875">
                <a:moveTo>
                  <a:pt x="214317" y="0"/>
                </a:moveTo>
                <a:lnTo>
                  <a:pt x="4143375" y="0"/>
                </a:lnTo>
                <a:lnTo>
                  <a:pt x="4143375" y="1071558"/>
                </a:lnTo>
                <a:cubicBezTo>
                  <a:pt x="4143375" y="1189922"/>
                  <a:pt x="4047422" y="1285875"/>
                  <a:pt x="3929058" y="1285875"/>
                </a:cubicBezTo>
                <a:lnTo>
                  <a:pt x="0" y="1285875"/>
                </a:lnTo>
                <a:lnTo>
                  <a:pt x="0" y="214317"/>
                </a:lnTo>
                <a:cubicBezTo>
                  <a:pt x="0" y="95953"/>
                  <a:pt x="95953" y="0"/>
                  <a:pt x="21431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        инвестиционная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стоимость завершенных </a:t>
            </a:r>
            <a:b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</a:b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в 2022 году работ по геологическому изучению недр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7,4 млн. руб.</a:t>
            </a: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247894" y="3027789"/>
            <a:ext cx="4214812" cy="936625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dirty="0" smtClean="0">
                <a:solidFill>
                  <a:srgbClr val="000000"/>
                </a:solidFill>
                <a:latin typeface="Calibri" pitchFamily="32" charset="0"/>
              </a:rPr>
              <a:t>        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по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результатам поисковых и </a:t>
            </a:r>
            <a:r>
              <a:rPr lang="en-US" altLang="ru-RU" sz="1600" dirty="0" smtClean="0">
                <a:solidFill>
                  <a:srgbClr val="000000"/>
                </a:solidFill>
                <a:latin typeface="Calibri" pitchFamily="32" charset="0"/>
              </a:rPr>
              <a:t> 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разведочных  работ 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утверждены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запасы  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на </a:t>
            </a:r>
            <a:endParaRPr lang="en-US" altLang="ru-RU" sz="1600" dirty="0" smtClean="0">
              <a:solidFill>
                <a:schemeClr val="tx1"/>
              </a:solidFill>
              <a:latin typeface="Calibri" pitchFamily="32" charset="0"/>
            </a:endParaRPr>
          </a:p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3 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месторождениях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в </a:t>
            </a:r>
            <a:r>
              <a:rPr lang="ru-RU" altLang="ru-RU" sz="1600" dirty="0" err="1" smtClean="0">
                <a:solidFill>
                  <a:schemeClr val="tx1"/>
                </a:solidFill>
                <a:latin typeface="Calibri" pitchFamily="32" charset="0"/>
              </a:rPr>
              <a:t>Кирово-Чепецком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 районе</a:t>
            </a:r>
            <a:r>
              <a:rPr lang="en-US" altLang="ru-RU" sz="1600" dirty="0" smtClean="0">
                <a:solidFill>
                  <a:schemeClr val="tx1"/>
                </a:solidFill>
                <a:latin typeface="Calibri" pitchFamily="32" charset="0"/>
              </a:rPr>
              <a:t> 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и г. Кирове </a:t>
            </a:r>
            <a:endParaRPr lang="ru-RU" altLang="ru-RU" sz="1600" dirty="0">
              <a:solidFill>
                <a:schemeClr val="tx1"/>
              </a:solidFill>
              <a:latin typeface="Calibri" pitchFamily="32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244445" y="1928802"/>
            <a:ext cx="4214812" cy="936625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dirty="0" smtClean="0">
                <a:solidFill>
                  <a:srgbClr val="000000"/>
                </a:solidFill>
                <a:latin typeface="Calibri" pitchFamily="32" charset="0"/>
              </a:rPr>
              <a:t>	       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предоставлено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право пользования </a:t>
            </a:r>
            <a:endParaRPr lang="en-US" altLang="ru-RU" sz="1600" dirty="0" smtClean="0">
              <a:solidFill>
                <a:srgbClr val="000000"/>
              </a:solidFill>
              <a:latin typeface="Calibri" pitchFamily="32" charset="0"/>
            </a:endParaRPr>
          </a:p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b="1" dirty="0" smtClean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       </a:t>
            </a:r>
            <a:r>
              <a:rPr lang="en-US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4</a:t>
            </a:r>
            <a:r>
              <a:rPr lang="ru-RU" altLang="ru-RU" sz="1600" b="1" dirty="0" smtClean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участками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недр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(выдана лицензия) </a:t>
            </a:r>
            <a:b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</a:b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в г. Кирове, </a:t>
            </a:r>
            <a:r>
              <a:rPr lang="ru-RU" altLang="ru-RU" sz="1600" dirty="0" err="1" smtClean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Кирово-Чепецком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, </a:t>
            </a:r>
            <a:r>
              <a:rPr lang="ru-RU" altLang="ru-RU" sz="1600" dirty="0" err="1" smtClean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Малмыжском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 и </a:t>
            </a:r>
            <a:r>
              <a:rPr lang="ru-RU" altLang="ru-RU" sz="1600" dirty="0" err="1" smtClean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Подосиновским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 районах</a:t>
            </a:r>
          </a:p>
        </p:txBody>
      </p:sp>
      <p:sp>
        <p:nvSpPr>
          <p:cNvPr id="31" name="AutoShape 15"/>
          <p:cNvSpPr>
            <a:spLocks noChangeArrowheads="1"/>
          </p:cNvSpPr>
          <p:nvPr/>
        </p:nvSpPr>
        <p:spPr bwMode="auto">
          <a:xfrm>
            <a:off x="230201" y="4152858"/>
            <a:ext cx="4214813" cy="695325"/>
          </a:xfrm>
          <a:custGeom>
            <a:avLst/>
            <a:gdLst>
              <a:gd name="T0" fmla="*/ 229485 w 4143375"/>
              <a:gd name="T1" fmla="*/ 0 h 1285875"/>
              <a:gd name="T2" fmla="*/ 4436600 w 4143375"/>
              <a:gd name="T3" fmla="*/ 0 h 1285875"/>
              <a:gd name="T4" fmla="*/ 4436600 w 4143375"/>
              <a:gd name="T5" fmla="*/ 0 h 1285875"/>
              <a:gd name="T6" fmla="*/ 4436600 w 4143375"/>
              <a:gd name="T7" fmla="*/ 91571 h 1285875"/>
              <a:gd name="T8" fmla="*/ 4207117 w 4143375"/>
              <a:gd name="T9" fmla="*/ 109885 h 1285875"/>
              <a:gd name="T10" fmla="*/ 0 w 4143375"/>
              <a:gd name="T11" fmla="*/ 109885 h 1285875"/>
              <a:gd name="T12" fmla="*/ 0 w 4143375"/>
              <a:gd name="T13" fmla="*/ 109885 h 1285875"/>
              <a:gd name="T14" fmla="*/ 0 w 4143375"/>
              <a:gd name="T15" fmla="*/ 18314 h 1285875"/>
              <a:gd name="T16" fmla="*/ 229485 w 4143375"/>
              <a:gd name="T17" fmla="*/ 0 h 12858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43375"/>
              <a:gd name="T28" fmla="*/ 0 h 1285875"/>
              <a:gd name="T29" fmla="*/ 4143375 w 4143375"/>
              <a:gd name="T30" fmla="*/ 1285875 h 12858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43375" h="1285875">
                <a:moveTo>
                  <a:pt x="214317" y="0"/>
                </a:moveTo>
                <a:lnTo>
                  <a:pt x="4143375" y="0"/>
                </a:lnTo>
                <a:lnTo>
                  <a:pt x="4143375" y="1071558"/>
                </a:lnTo>
                <a:cubicBezTo>
                  <a:pt x="4143375" y="1189922"/>
                  <a:pt x="4047422" y="1285875"/>
                  <a:pt x="3929058" y="1285875"/>
                </a:cubicBezTo>
                <a:lnTo>
                  <a:pt x="0" y="1285875"/>
                </a:lnTo>
                <a:lnTo>
                  <a:pt x="0" y="214317"/>
                </a:lnTo>
                <a:cubicBezTo>
                  <a:pt x="0" y="95953"/>
                  <a:pt x="95953" y="0"/>
                  <a:pt x="21431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         прирост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запасов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общераспространенных полезных ископаемых (ОПИ) составил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свыше 5 млн. куб. метров</a:t>
            </a:r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214282" y="1928802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2" name="Oval 8"/>
          <p:cNvSpPr>
            <a:spLocks noChangeArrowheads="1"/>
          </p:cNvSpPr>
          <p:nvPr/>
        </p:nvSpPr>
        <p:spPr bwMode="auto">
          <a:xfrm>
            <a:off x="217731" y="3018274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4" name="Oval 8"/>
          <p:cNvSpPr>
            <a:spLocks noChangeArrowheads="1"/>
          </p:cNvSpPr>
          <p:nvPr/>
        </p:nvSpPr>
        <p:spPr bwMode="auto">
          <a:xfrm>
            <a:off x="228616" y="413541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197467" y="4991939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214282" y="5848398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179388" y="1412875"/>
            <a:ext cx="3816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595313" y="180975"/>
            <a:ext cx="7853362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buClrTx/>
              <a:buFontTx/>
              <a:buNone/>
            </a:pPr>
            <a:endParaRPr lang="ru-RU" altLang="ru-RU" sz="3200">
              <a:solidFill>
                <a:srgbClr val="000000"/>
              </a:solidFill>
              <a:latin typeface="Calibri" pitchFamily="32" charset="0"/>
              <a:cs typeface="Times New Roman" pitchFamily="16" charset="0"/>
            </a:endParaRPr>
          </a:p>
          <a:p>
            <a:pPr algn="ctr"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Министерство охраны </a:t>
            </a:r>
          </a:p>
          <a:p>
            <a:pPr algn="ctr"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окружающей среды Кировской области</a:t>
            </a:r>
          </a:p>
          <a:p>
            <a:pPr algn="ctr"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/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Красноармейская, 17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тел. 27-27-37 (доб.3700)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е-</a:t>
            </a:r>
            <a:r>
              <a:rPr lang="en-US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mail: depgreen43@mail.ru</a:t>
            </a: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/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сайт: </a:t>
            </a:r>
            <a:r>
              <a:rPr lang="en-US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http://priroda.kirovreg.ru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4102100"/>
            <a:ext cx="7364413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5174626"/>
              </p:ext>
            </p:extLst>
          </p:nvPr>
        </p:nvGraphicFramePr>
        <p:xfrm>
          <a:off x="2765425" y="1336675"/>
          <a:ext cx="3827463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361444"/>
              </p:ext>
            </p:extLst>
          </p:nvPr>
        </p:nvGraphicFramePr>
        <p:xfrm>
          <a:off x="-412750" y="1460500"/>
          <a:ext cx="4129088" cy="412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 Box 1"/>
          <p:cNvSpPr txBox="1">
            <a:spLocks noChangeArrowheads="1"/>
          </p:cNvSpPr>
          <p:nvPr/>
        </p:nvSpPr>
        <p:spPr bwMode="auto">
          <a:xfrm>
            <a:off x="147638" y="1050454"/>
            <a:ext cx="3070225" cy="368300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ДОСТИЖЕНИЕ ПОКАЗАТЕЛЕЙ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1147763" y="3000375"/>
            <a:ext cx="11160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</a:rPr>
              <a:t>Достигнуто: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 b="1" dirty="0" smtClean="0">
                <a:solidFill>
                  <a:srgbClr val="000000"/>
                </a:solidFill>
                <a:latin typeface="Calibri" pitchFamily="32" charset="0"/>
              </a:rPr>
              <a:t>94,4%</a:t>
            </a:r>
            <a:endParaRPr lang="ru-RU" altLang="ru-RU" sz="1400" b="1" dirty="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500438" y="764704"/>
            <a:ext cx="2173287" cy="642938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>
                <a:solidFill>
                  <a:srgbClr val="000000"/>
                </a:solidFill>
                <a:latin typeface="Calibri" pitchFamily="32" charset="0"/>
              </a:rPr>
              <a:t>ОСВОЕНИЕ СРЕДСТВ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>
                <a:solidFill>
                  <a:srgbClr val="000000"/>
                </a:solidFill>
                <a:latin typeface="Calibri" pitchFamily="32" charset="0"/>
              </a:rPr>
              <a:t>(млн.рублей)</a:t>
            </a: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857875" y="1050454"/>
            <a:ext cx="3189288" cy="368300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ВЫПОЛНЕНИЕ МЕРОПРИЯТИЙ</a:t>
            </a:r>
          </a:p>
        </p:txBody>
      </p:sp>
      <p:graphicFrame>
        <p:nvGraphicFramePr>
          <p:cNvPr id="32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7451874"/>
              </p:ext>
            </p:extLst>
          </p:nvPr>
        </p:nvGraphicFramePr>
        <p:xfrm>
          <a:off x="5453856" y="1461293"/>
          <a:ext cx="4127500" cy="411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147638" y="188640"/>
            <a:ext cx="8772525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ИТОГИ ХОДА РЕАЛИЗАЦИИ ГОСУДАРСТВЕННОЙ ПРОГРАММЫ ЗА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ГОД </a:t>
            </a:r>
            <a:endParaRPr lang="ru-RU" altLang="ru-RU" sz="2000" b="1" dirty="0">
              <a:solidFill>
                <a:srgbClr val="17375E"/>
              </a:solidFill>
              <a:latin typeface="Calibri" pitchFamily="32" charset="0"/>
            </a:endParaRPr>
          </a:p>
        </p:txBody>
      </p:sp>
      <p:pic>
        <p:nvPicPr>
          <p:cNvPr id="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5500688"/>
            <a:ext cx="2411412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5" name="Line 4"/>
          <p:cNvSpPr>
            <a:spLocks noChangeShapeType="1"/>
          </p:cNvSpPr>
          <p:nvPr/>
        </p:nvSpPr>
        <p:spPr bwMode="auto">
          <a:xfrm>
            <a:off x="357188" y="615678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6929059" y="2857500"/>
            <a:ext cx="1177095" cy="74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</a:rPr>
              <a:t>Степень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</a:rPr>
              <a:t>выполнения: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 b="1" dirty="0" smtClean="0">
                <a:solidFill>
                  <a:srgbClr val="000000"/>
                </a:solidFill>
                <a:latin typeface="Calibri" pitchFamily="32" charset="0"/>
              </a:rPr>
              <a:t>89.1%</a:t>
            </a:r>
            <a:endParaRPr lang="ru-RU" altLang="ru-RU" sz="1400" b="1" dirty="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6786563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05C9D5B4-B8EC-4CDB-96EE-E7E48F9A2286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8497887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СВЕДЕНИЯ О ДОСТИЖЕНИИ ЗНАЧЕНИЙ ЦЕЛЕВЫХ ПОКАЗАТЕЛЕЙ ЭФФЕКТИВНОСТИ РЕАЛИЗАЦИИ ГОСПРОГРАММЫ В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ГОДУ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145088" y="1125240"/>
            <a:ext cx="3743325" cy="863600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количество созданных мест (площадок) накопления твердых коммунальных отходов, единиц 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524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факт –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607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5148263" y="3284984"/>
            <a:ext cx="3744912" cy="677863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just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площадь особо охраняемых природных территорий Кировской области, тыс. га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(план – 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353,06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факт –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353,06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5146675" y="4156174"/>
            <a:ext cx="3744913" cy="1289050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численность населения,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качество жизни которого улучшится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в связи с ликвидацией несанкционированных свалок в границах городов, тыс.человек 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43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,27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факт –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43,67 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 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5131" name="Text Box 13"/>
          <p:cNvSpPr txBox="1">
            <a:spLocks noChangeArrowheads="1"/>
          </p:cNvSpPr>
          <p:nvPr/>
        </p:nvSpPr>
        <p:spPr bwMode="auto">
          <a:xfrm>
            <a:off x="5143500" y="5645613"/>
            <a:ext cx="3743325" cy="735715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прирост объема запасов 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, 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тыс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.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куб. 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метров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5003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факт</a:t>
            </a:r>
            <a:r>
              <a:rPr lang="ru-RU" altLang="ru-RU" sz="1600" b="1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–</a:t>
            </a:r>
            <a:r>
              <a:rPr lang="ru-RU" altLang="ru-RU" sz="1600" b="1" dirty="0">
                <a:solidFill>
                  <a:srgbClr val="0D0D0D"/>
                </a:solidFill>
                <a:cs typeface="Arial" charset="0"/>
              </a:rPr>
              <a:t>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5003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5136" name="Text Box 18"/>
          <p:cNvSpPr txBox="1">
            <a:spLocks noChangeArrowheads="1"/>
          </p:cNvSpPr>
          <p:nvPr/>
        </p:nvSpPr>
        <p:spPr bwMode="auto">
          <a:xfrm>
            <a:off x="5143500" y="2205360"/>
            <a:ext cx="3744913" cy="863600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Объем сброса загрязненных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(без очистки) сточных вод 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, 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млн. куб. метров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(план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29,41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28,56</a:t>
            </a:r>
            <a:r>
              <a:rPr lang="ru-RU" altLang="ru-RU" sz="1600" dirty="0" smtClean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2058" name="Line 4"/>
          <p:cNvSpPr>
            <a:spLocks noChangeShapeType="1"/>
          </p:cNvSpPr>
          <p:nvPr/>
        </p:nvSpPr>
        <p:spPr bwMode="auto">
          <a:xfrm>
            <a:off x="357188" y="980728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9" name="Text Box 3"/>
          <p:cNvSpPr txBox="1">
            <a:spLocks noChangeArrowheads="1"/>
          </p:cNvSpPr>
          <p:nvPr/>
        </p:nvSpPr>
        <p:spPr bwMode="auto">
          <a:xfrm>
            <a:off x="6772517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2C5164DF-6E6C-4F67-9F86-831DBCD5F47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pic>
        <p:nvPicPr>
          <p:cNvPr id="14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7" y="5286375"/>
            <a:ext cx="1643063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865408"/>
              </p:ext>
            </p:extLst>
          </p:nvPr>
        </p:nvGraphicFramePr>
        <p:xfrm>
          <a:off x="357158" y="2285992"/>
          <a:ext cx="478634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00034" y="1071546"/>
            <a:ext cx="4572032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</a:rPr>
              <a:t>Доля гидротехнических сооружений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</a:rPr>
              <a:t>с неудовлетворительным и опасным уровнем безопасности, приведенных в безопасное техническое состояние, %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19"/>
          <p:cNvSpPr>
            <a:spLocks noChangeArrowheads="1"/>
          </p:cNvSpPr>
          <p:nvPr/>
        </p:nvSpPr>
        <p:spPr bwMode="auto">
          <a:xfrm>
            <a:off x="179513" y="5661247"/>
            <a:ext cx="3224359" cy="1014189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4" name="Freeform 1"/>
          <p:cNvSpPr>
            <a:spLocks noChangeArrowheads="1"/>
          </p:cNvSpPr>
          <p:nvPr/>
        </p:nvSpPr>
        <p:spPr bwMode="auto">
          <a:xfrm>
            <a:off x="3563888" y="1929259"/>
            <a:ext cx="5356275" cy="1571749"/>
          </a:xfrm>
          <a:custGeom>
            <a:avLst/>
            <a:gdLst>
              <a:gd name="T0" fmla="*/ 884409 w 3143250"/>
              <a:gd name="T1" fmla="*/ 0 h 857250"/>
              <a:gd name="T2" fmla="*/ 19456600 w 3143250"/>
              <a:gd name="T3" fmla="*/ 0 h 857250"/>
              <a:gd name="T4" fmla="*/ 19456600 w 3143250"/>
              <a:gd name="T5" fmla="*/ 0 h 857250"/>
              <a:gd name="T6" fmla="*/ 19456600 w 3143250"/>
              <a:gd name="T7" fmla="*/ 450688509 h 857250"/>
              <a:gd name="T8" fmla="*/ 18572175 w 3143250"/>
              <a:gd name="T9" fmla="*/ 540828642 h 857250"/>
              <a:gd name="T10" fmla="*/ 0 w 3143250"/>
              <a:gd name="T11" fmla="*/ 540828642 h 857250"/>
              <a:gd name="T12" fmla="*/ 0 w 3143250"/>
              <a:gd name="T13" fmla="*/ 540828642 h 857250"/>
              <a:gd name="T14" fmla="*/ 0 w 3143250"/>
              <a:gd name="T15" fmla="*/ 90140214 h 857250"/>
              <a:gd name="T16" fmla="*/ 884409 w 3143250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43250"/>
              <a:gd name="T28" fmla="*/ 0 h 857250"/>
              <a:gd name="T29" fmla="*/ 3143250 w 3143250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43250" h="857250">
                <a:moveTo>
                  <a:pt x="142878" y="0"/>
                </a:moveTo>
                <a:lnTo>
                  <a:pt x="3143250" y="0"/>
                </a:lnTo>
                <a:lnTo>
                  <a:pt x="3143250" y="714372"/>
                </a:lnTo>
                <a:cubicBezTo>
                  <a:pt x="3143250" y="793281"/>
                  <a:pt x="3079281" y="857250"/>
                  <a:pt x="3000372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Freeform 2"/>
          <p:cNvSpPr>
            <a:spLocks noChangeArrowheads="1"/>
          </p:cNvSpPr>
          <p:nvPr/>
        </p:nvSpPr>
        <p:spPr bwMode="auto">
          <a:xfrm>
            <a:off x="1071563" y="1285860"/>
            <a:ext cx="7858125" cy="500062"/>
          </a:xfrm>
          <a:custGeom>
            <a:avLst/>
            <a:gdLst>
              <a:gd name="T0" fmla="*/ 103486 w 7643866"/>
              <a:gd name="T1" fmla="*/ 0 h 357190"/>
              <a:gd name="T2" fmla="*/ 13183620 w 7643866"/>
              <a:gd name="T3" fmla="*/ 0 h 357190"/>
              <a:gd name="T4" fmla="*/ 13287122 w 7643866"/>
              <a:gd name="T5" fmla="*/ 49802064 h 357190"/>
              <a:gd name="T6" fmla="*/ 13287122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0310 w 7643866"/>
              <a:gd name="T13" fmla="*/ 14587089 h 357190"/>
              <a:gd name="T14" fmla="*/ 103486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6786563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5286647-8DD1-4399-B029-BE5DBA02850B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году</a:t>
            </a: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107950" y="814388"/>
            <a:ext cx="9350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107950" y="1387460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8201" name="Line 8"/>
          <p:cNvSpPr>
            <a:spLocks noChangeShapeType="1"/>
          </p:cNvSpPr>
          <p:nvPr/>
        </p:nvSpPr>
        <p:spPr bwMode="auto">
          <a:xfrm>
            <a:off x="214313" y="1214438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2" name="Line 9"/>
          <p:cNvSpPr>
            <a:spLocks noChangeShapeType="1"/>
          </p:cNvSpPr>
          <p:nvPr/>
        </p:nvSpPr>
        <p:spPr bwMode="auto">
          <a:xfrm>
            <a:off x="134938" y="1784335"/>
            <a:ext cx="865187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3" name="Freeform 10"/>
          <p:cNvSpPr>
            <a:spLocks noChangeArrowheads="1"/>
          </p:cNvSpPr>
          <p:nvPr/>
        </p:nvSpPr>
        <p:spPr bwMode="auto">
          <a:xfrm>
            <a:off x="1071563" y="714375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Text Box 11"/>
          <p:cNvSpPr txBox="1">
            <a:spLocks noChangeArrowheads="1"/>
          </p:cNvSpPr>
          <p:nvPr/>
        </p:nvSpPr>
        <p:spPr bwMode="auto">
          <a:xfrm>
            <a:off x="1143000" y="714375"/>
            <a:ext cx="7786688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защищенности населения от негативного воздействия вод</a:t>
            </a:r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8205" name="Text Box 12"/>
          <p:cNvSpPr txBox="1">
            <a:spLocks noChangeArrowheads="1"/>
          </p:cNvSpPr>
          <p:nvPr/>
        </p:nvSpPr>
        <p:spPr bwMode="auto">
          <a:xfrm>
            <a:off x="1143000" y="1293797"/>
            <a:ext cx="74295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обеспечение безопасной эксплуатации сооружений водохозяйственного комплекса</a:t>
            </a:r>
          </a:p>
        </p:txBody>
      </p:sp>
      <p:sp>
        <p:nvSpPr>
          <p:cNvPr id="8206" name="Text Box 18"/>
          <p:cNvSpPr txBox="1">
            <a:spLocks noChangeArrowheads="1"/>
          </p:cNvSpPr>
          <p:nvPr/>
        </p:nvSpPr>
        <p:spPr bwMode="auto">
          <a:xfrm>
            <a:off x="3456384" y="1929259"/>
            <a:ext cx="5580112" cy="144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indent="431800"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ts val="2100"/>
              </a:lnSpc>
              <a:buClr>
                <a:schemeClr val="accent1"/>
              </a:buClr>
              <a:buSzPct val="76000"/>
            </a:pPr>
            <a:r>
              <a:rPr lang="ru-RU" altLang="ru-RU" sz="1400" dirty="0">
                <a:solidFill>
                  <a:schemeClr val="tx1"/>
                </a:solidFill>
              </a:rPr>
              <a:t>Выполнен капитальный ремонт гидроузла у </a:t>
            </a:r>
            <a:r>
              <a:rPr lang="ru-RU" altLang="ru-RU" sz="1400" dirty="0" smtClean="0">
                <a:solidFill>
                  <a:schemeClr val="tx1"/>
                </a:solidFill>
              </a:rPr>
              <a:t>дер</a:t>
            </a:r>
            <a:r>
              <a:rPr lang="ru-RU" altLang="ru-RU" sz="1400" dirty="0">
                <a:solidFill>
                  <a:schemeClr val="tx1"/>
                </a:solidFill>
              </a:rPr>
              <a:t>. </a:t>
            </a:r>
            <a:r>
              <a:rPr lang="ru-RU" altLang="ru-RU" sz="1400" dirty="0" smtClean="0">
                <a:solidFill>
                  <a:schemeClr val="tx1"/>
                </a:solidFill>
              </a:rPr>
              <a:t>Корюгино</a:t>
            </a:r>
            <a:br>
              <a:rPr lang="ru-RU" altLang="ru-RU" sz="1400" dirty="0" smtClean="0">
                <a:solidFill>
                  <a:schemeClr val="tx1"/>
                </a:solidFill>
              </a:rPr>
            </a:br>
            <a:r>
              <a:rPr lang="ru-RU" altLang="ru-RU" sz="1400" dirty="0" smtClean="0">
                <a:solidFill>
                  <a:schemeClr val="tx1"/>
                </a:solidFill>
              </a:rPr>
              <a:t>    Слободского </a:t>
            </a:r>
            <a:r>
              <a:rPr lang="ru-RU" altLang="ru-RU" sz="1400" dirty="0">
                <a:solidFill>
                  <a:schemeClr val="tx1"/>
                </a:solidFill>
              </a:rPr>
              <a:t>района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endParaRPr lang="ru-RU" sz="1400" dirty="0" smtClean="0">
              <a:solidFill>
                <a:schemeClr val="tx1"/>
              </a:solidFill>
            </a:endParaRPr>
          </a:p>
          <a:p>
            <a:pPr>
              <a:lnSpc>
                <a:spcPts val="2100"/>
              </a:lnSpc>
              <a:buClr>
                <a:schemeClr val="accent1"/>
              </a:buClr>
              <a:buSzPct val="76000"/>
            </a:pPr>
            <a:r>
              <a:rPr lang="ru-RU" altLang="ru-RU" sz="1400" dirty="0" smtClean="0">
                <a:solidFill>
                  <a:schemeClr val="tx1"/>
                </a:solidFill>
              </a:rPr>
              <a:t>Стоимость </a:t>
            </a:r>
            <a:r>
              <a:rPr lang="ru-RU" altLang="ru-RU" sz="1400" dirty="0">
                <a:solidFill>
                  <a:schemeClr val="tx1"/>
                </a:solidFill>
              </a:rPr>
              <a:t>– </a:t>
            </a:r>
            <a:r>
              <a:rPr lang="ru-RU" altLang="ru-RU" sz="1400" b="1" dirty="0">
                <a:solidFill>
                  <a:srgbClr val="0070C0"/>
                </a:solidFill>
              </a:rPr>
              <a:t>12 млн. руб</a:t>
            </a:r>
            <a:r>
              <a:rPr lang="ru-RU" altLang="ru-RU" sz="1400" dirty="0">
                <a:solidFill>
                  <a:schemeClr val="tx1"/>
                </a:solidFill>
              </a:rPr>
              <a:t>., </a:t>
            </a:r>
            <a:r>
              <a:rPr lang="ru-RU" altLang="ru-RU" sz="1400" dirty="0" smtClean="0">
                <a:solidFill>
                  <a:schemeClr val="tx1"/>
                </a:solidFill>
              </a:rPr>
              <a:t>в т. ч. из федерального бюджета</a:t>
            </a:r>
            <a:br>
              <a:rPr lang="ru-RU" altLang="ru-RU" sz="1400" dirty="0" smtClean="0">
                <a:solidFill>
                  <a:schemeClr val="tx1"/>
                </a:solidFill>
              </a:rPr>
            </a:br>
            <a:r>
              <a:rPr lang="ru-RU" altLang="ru-RU" sz="1400" dirty="0" smtClean="0">
                <a:solidFill>
                  <a:schemeClr val="tx1"/>
                </a:solidFill>
              </a:rPr>
              <a:t>  –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10,3 млн. руб.</a:t>
            </a:r>
            <a:r>
              <a:rPr lang="ru-RU" altLang="ru-RU" sz="1400" b="1" dirty="0" smtClean="0">
                <a:solidFill>
                  <a:srgbClr val="002060"/>
                </a:solidFill>
              </a:rPr>
              <a:t/>
            </a:r>
            <a:br>
              <a:rPr lang="ru-RU" altLang="ru-RU" sz="1400" b="1" dirty="0" smtClean="0">
                <a:solidFill>
                  <a:srgbClr val="002060"/>
                </a:solidFill>
              </a:rPr>
            </a:br>
            <a:r>
              <a:rPr lang="ru-RU" altLang="ru-RU" sz="1400" b="1" dirty="0" smtClean="0">
                <a:solidFill>
                  <a:srgbClr val="002060"/>
                </a:solidFill>
              </a:rPr>
              <a:t>  </a:t>
            </a:r>
            <a:r>
              <a:rPr lang="ru-RU" altLang="ru-RU" sz="1400" dirty="0" smtClean="0">
                <a:solidFill>
                  <a:schemeClr val="tx1"/>
                </a:solidFill>
              </a:rPr>
              <a:t>Предотвращен материальный ущерб в размере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24,6 млн. руб.</a:t>
            </a:r>
            <a:endParaRPr lang="ru-RU" altLang="ru-RU" sz="1400" b="1" dirty="0">
              <a:solidFill>
                <a:srgbClr val="0070C0"/>
              </a:solidFill>
            </a:endParaRPr>
          </a:p>
        </p:txBody>
      </p:sp>
      <p:sp>
        <p:nvSpPr>
          <p:cNvPr id="8207" name="Freeform 19"/>
          <p:cNvSpPr>
            <a:spLocks noChangeArrowheads="1"/>
          </p:cNvSpPr>
          <p:nvPr/>
        </p:nvSpPr>
        <p:spPr bwMode="auto">
          <a:xfrm>
            <a:off x="179512" y="1916832"/>
            <a:ext cx="3224359" cy="864096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8" name="Text Box 20"/>
          <p:cNvSpPr txBox="1">
            <a:spLocks noChangeArrowheads="1"/>
          </p:cNvSpPr>
          <p:nvPr/>
        </p:nvSpPr>
        <p:spPr bwMode="auto">
          <a:xfrm>
            <a:off x="214314" y="1931571"/>
            <a:ext cx="3189558" cy="86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indent="431800"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eaLnBrk="1" hangingPunct="1">
              <a:lnSpc>
                <a:spcPts val="2000"/>
              </a:lnSpc>
              <a:buClrTx/>
              <a:buFontTx/>
              <a:buNone/>
            </a:pPr>
            <a:r>
              <a:rPr lang="ru-RU" altLang="ru-RU" sz="1400" dirty="0" smtClean="0">
                <a:solidFill>
                  <a:srgbClr val="000000"/>
                </a:solidFill>
              </a:rPr>
              <a:t>Начат капитальный ремонт гидроузла в м. Опытное Поле Яранского района</a:t>
            </a:r>
            <a:endParaRPr lang="ru-RU" altLang="ru-RU" sz="1400" dirty="0">
              <a:solidFill>
                <a:srgbClr val="000000"/>
              </a:solidFill>
            </a:endParaRPr>
          </a:p>
        </p:txBody>
      </p:sp>
      <p:sp>
        <p:nvSpPr>
          <p:cNvPr id="6168" name="Oval 23"/>
          <p:cNvSpPr>
            <a:spLocks noChangeArrowheads="1"/>
          </p:cNvSpPr>
          <p:nvPr/>
        </p:nvSpPr>
        <p:spPr bwMode="auto">
          <a:xfrm>
            <a:off x="3595026" y="2503982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6169" name="Oval 24"/>
          <p:cNvSpPr>
            <a:spLocks noChangeArrowheads="1"/>
          </p:cNvSpPr>
          <p:nvPr/>
        </p:nvSpPr>
        <p:spPr bwMode="auto">
          <a:xfrm>
            <a:off x="179512" y="191683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8218" name="Picture 2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" t="4571" r="3682" b="9978"/>
          <a:stretch/>
        </p:blipFill>
        <p:spPr bwMode="auto">
          <a:xfrm>
            <a:off x="6084168" y="4349509"/>
            <a:ext cx="2809578" cy="2238833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9" name="Picture 2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8"/>
          <a:stretch/>
        </p:blipFill>
        <p:spPr bwMode="auto">
          <a:xfrm>
            <a:off x="3572289" y="3622644"/>
            <a:ext cx="2830291" cy="2342794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21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64" y="2909482"/>
            <a:ext cx="3207607" cy="2463734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5" y="5715253"/>
            <a:ext cx="34563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</a:rPr>
              <a:t> </a:t>
            </a:r>
            <a:r>
              <a:rPr lang="ru-RU" sz="1400" dirty="0" smtClean="0">
                <a:solidFill>
                  <a:srgbClr val="000000"/>
                </a:solidFill>
              </a:rPr>
              <a:t>     Общая </a:t>
            </a:r>
            <a:r>
              <a:rPr lang="ru-RU" sz="1400" dirty="0">
                <a:solidFill>
                  <a:srgbClr val="000000"/>
                </a:solidFill>
              </a:rPr>
              <a:t>стоимость – </a:t>
            </a:r>
            <a:r>
              <a:rPr lang="ru-RU" altLang="ru-RU" sz="1400" b="1" dirty="0">
                <a:solidFill>
                  <a:srgbClr val="0070C0"/>
                </a:solidFill>
              </a:rPr>
              <a:t>38,8 млн.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руб.</a:t>
            </a:r>
            <a:br>
              <a:rPr lang="ru-RU" alt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      </a:t>
            </a:r>
            <a:r>
              <a:rPr lang="ru-RU" sz="1400" dirty="0" smtClean="0">
                <a:solidFill>
                  <a:srgbClr val="000000"/>
                </a:solidFill>
              </a:rPr>
              <a:t>лимит </a:t>
            </a:r>
            <a:r>
              <a:rPr lang="ru-RU" sz="1400" dirty="0">
                <a:solidFill>
                  <a:srgbClr val="000000"/>
                </a:solidFill>
              </a:rPr>
              <a:t>2022 года </a:t>
            </a:r>
            <a:r>
              <a:rPr lang="ru-RU" altLang="ru-RU" sz="1400" b="1" dirty="0">
                <a:solidFill>
                  <a:srgbClr val="0070C0"/>
                </a:solidFill>
              </a:rPr>
              <a:t>– 10,7 млн. руб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.,</a:t>
            </a:r>
            <a:r>
              <a:rPr lang="ru-RU" sz="1400" dirty="0" smtClean="0">
                <a:solidFill>
                  <a:srgbClr val="000000"/>
                </a:solidFill>
              </a:rPr>
              <a:t/>
            </a:r>
            <a:br>
              <a:rPr lang="ru-RU" sz="1400" dirty="0" smtClean="0">
                <a:solidFill>
                  <a:srgbClr val="000000"/>
                </a:solidFill>
              </a:rPr>
            </a:br>
            <a:r>
              <a:rPr lang="ru-RU" sz="1400" dirty="0" smtClean="0">
                <a:solidFill>
                  <a:srgbClr val="000000"/>
                </a:solidFill>
              </a:rPr>
              <a:t>      в т. ч. </a:t>
            </a:r>
            <a:r>
              <a:rPr lang="ru-RU" sz="1400" dirty="0">
                <a:solidFill>
                  <a:srgbClr val="000000"/>
                </a:solidFill>
              </a:rPr>
              <a:t>из федерального бюджета – </a:t>
            </a:r>
            <a:endParaRPr lang="ru-RU" sz="1400" dirty="0" smtClean="0">
              <a:solidFill>
                <a:srgbClr val="00000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     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9,5 </a:t>
            </a:r>
            <a:r>
              <a:rPr lang="ru-RU" altLang="ru-RU" sz="1400" b="1" dirty="0">
                <a:solidFill>
                  <a:srgbClr val="0070C0"/>
                </a:solidFill>
              </a:rPr>
              <a:t>млн.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руб.</a:t>
            </a:r>
            <a:endParaRPr lang="ru-RU" altLang="ru-RU" sz="1400" b="1" dirty="0">
              <a:solidFill>
                <a:srgbClr val="0070C0"/>
              </a:solidFill>
            </a:endParaRPr>
          </a:p>
        </p:txBody>
      </p:sp>
      <p:sp>
        <p:nvSpPr>
          <p:cNvPr id="36" name="Oval 24"/>
          <p:cNvSpPr>
            <a:spLocks noChangeArrowheads="1"/>
          </p:cNvSpPr>
          <p:nvPr/>
        </p:nvSpPr>
        <p:spPr bwMode="auto">
          <a:xfrm>
            <a:off x="179512" y="5661943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auto">
          <a:xfrm>
            <a:off x="3554363" y="1935882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"/>
          <p:cNvSpPr>
            <a:spLocks noChangeArrowheads="1"/>
          </p:cNvSpPr>
          <p:nvPr/>
        </p:nvSpPr>
        <p:spPr bwMode="auto">
          <a:xfrm>
            <a:off x="142875" y="5661248"/>
            <a:ext cx="4385225" cy="1070228"/>
          </a:xfrm>
          <a:custGeom>
            <a:avLst/>
            <a:gdLst>
              <a:gd name="T0" fmla="*/ 18307 w 3643313"/>
              <a:gd name="T1" fmla="*/ 0 h 1500187"/>
              <a:gd name="T2" fmla="*/ 266762 w 3643313"/>
              <a:gd name="T3" fmla="*/ 0 h 1500187"/>
              <a:gd name="T4" fmla="*/ 266762 w 3643313"/>
              <a:gd name="T5" fmla="*/ 0 h 1500187"/>
              <a:gd name="T6" fmla="*/ 266762 w 3643313"/>
              <a:gd name="T7" fmla="*/ 43201 h 1500187"/>
              <a:gd name="T8" fmla="*/ 248455 w 3643313"/>
              <a:gd name="T9" fmla="*/ 51841 h 1500187"/>
              <a:gd name="T10" fmla="*/ 0 w 3643313"/>
              <a:gd name="T11" fmla="*/ 51841 h 1500187"/>
              <a:gd name="T12" fmla="*/ 0 w 3643313"/>
              <a:gd name="T13" fmla="*/ 51841 h 1500187"/>
              <a:gd name="T14" fmla="*/ 0 w 3643313"/>
              <a:gd name="T15" fmla="*/ 8641 h 1500187"/>
              <a:gd name="T16" fmla="*/ 18307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1071563" y="1214398"/>
            <a:ext cx="7893050" cy="500062"/>
          </a:xfrm>
          <a:custGeom>
            <a:avLst/>
            <a:gdLst>
              <a:gd name="T0" fmla="*/ 113082 w 7643866"/>
              <a:gd name="T1" fmla="*/ 0 h 357190"/>
              <a:gd name="T2" fmla="*/ 14406399 w 7643866"/>
              <a:gd name="T3" fmla="*/ 0 h 357190"/>
              <a:gd name="T4" fmla="*/ 14519489 w 7643866"/>
              <a:gd name="T5" fmla="*/ 49802064 h 357190"/>
              <a:gd name="T6" fmla="*/ 14519489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3123 w 7643866"/>
              <a:gd name="T13" fmla="*/ 14587089 h 357190"/>
              <a:gd name="T14" fmla="*/ 113082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1071563" y="620688"/>
            <a:ext cx="7893050" cy="500063"/>
          </a:xfrm>
          <a:custGeom>
            <a:avLst/>
            <a:gdLst>
              <a:gd name="T0" fmla="*/ 113082 w 7643866"/>
              <a:gd name="T1" fmla="*/ 0 h 357190"/>
              <a:gd name="T2" fmla="*/ 14406399 w 7643866"/>
              <a:gd name="T3" fmla="*/ 0 h 357190"/>
              <a:gd name="T4" fmla="*/ 14519489 w 7643866"/>
              <a:gd name="T5" fmla="*/ 49802343 h 357190"/>
              <a:gd name="T6" fmla="*/ 14519489 w 7643866"/>
              <a:gd name="T7" fmla="*/ 298807741 h 357190"/>
              <a:gd name="T8" fmla="*/ 0 w 7643866"/>
              <a:gd name="T9" fmla="*/ 298807741 h 357190"/>
              <a:gd name="T10" fmla="*/ 0 w 7643866"/>
              <a:gd name="T11" fmla="*/ 49802343 h 357190"/>
              <a:gd name="T12" fmla="*/ 33123 w 7643866"/>
              <a:gd name="T13" fmla="*/ 14587174 h 357190"/>
              <a:gd name="T14" fmla="*/ 113082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07950" y="744513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07950" y="1315998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34938" y="1701354"/>
            <a:ext cx="865187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143000" y="620688"/>
            <a:ext cx="764381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43000" y="1214398"/>
            <a:ext cx="7786718" cy="507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обеспечение сохранения, воспроизводства и рационального использования объектов животного мира и среды их обитания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2022 году</a:t>
            </a:r>
          </a:p>
        </p:txBody>
      </p:sp>
      <p:sp>
        <p:nvSpPr>
          <p:cNvPr id="13" name="Freeform 13"/>
          <p:cNvSpPr>
            <a:spLocks noChangeArrowheads="1"/>
          </p:cNvSpPr>
          <p:nvPr/>
        </p:nvSpPr>
        <p:spPr bwMode="auto">
          <a:xfrm>
            <a:off x="154654" y="2580391"/>
            <a:ext cx="4405285" cy="733144"/>
          </a:xfrm>
          <a:custGeom>
            <a:avLst/>
            <a:gdLst>
              <a:gd name="T0" fmla="*/ 1218979 w 3643313"/>
              <a:gd name="T1" fmla="*/ 0 h 1500187"/>
              <a:gd name="T2" fmla="*/ 17761903 w 3643313"/>
              <a:gd name="T3" fmla="*/ 0 h 1500187"/>
              <a:gd name="T4" fmla="*/ 17761903 w 3643313"/>
              <a:gd name="T5" fmla="*/ 0 h 1500187"/>
              <a:gd name="T6" fmla="*/ 17761903 w 3643313"/>
              <a:gd name="T7" fmla="*/ 10726 h 1500187"/>
              <a:gd name="T8" fmla="*/ 16542920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218979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51630" y="2553263"/>
            <a:ext cx="428625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indent="358775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выявлено </a:t>
            </a:r>
            <a:r>
              <a:rPr lang="ru-RU" altLang="ru-RU" sz="1400" b="1" dirty="0">
                <a:solidFill>
                  <a:srgbClr val="0070C0"/>
                </a:solidFill>
              </a:rPr>
              <a:t>283</a:t>
            </a:r>
            <a:r>
              <a:rPr lang="ru-RU" altLang="ru-RU" sz="1400" dirty="0">
                <a:solidFill>
                  <a:srgbClr val="000000"/>
                </a:solidFill>
              </a:rPr>
              <a:t> нарушения законодательства в области охраны и использования животного мира, охоты и сохранения охотничьих ресурсов </a:t>
            </a:r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214313" y="1142976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3B5D5BA1-D9E8-4F56-AE23-93FA24C105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29" y="3333290"/>
            <a:ext cx="2047827" cy="1535870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38" name="Freeform 13">
            <a:extLst>
              <a:ext uri="{FF2B5EF4-FFF2-40B4-BE49-F238E27FC236}">
                <a16:creationId xmlns="" xmlns:a16="http://schemas.microsoft.com/office/drawing/2014/main" id="{4FD6906A-330E-496A-9F6B-6D04F889A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87" y="4892862"/>
            <a:ext cx="4379513" cy="696378"/>
          </a:xfrm>
          <a:custGeom>
            <a:avLst/>
            <a:gdLst>
              <a:gd name="T0" fmla="*/ 1218979 w 3643313"/>
              <a:gd name="T1" fmla="*/ 0 h 1500187"/>
              <a:gd name="T2" fmla="*/ 17761903 w 3643313"/>
              <a:gd name="T3" fmla="*/ 0 h 1500187"/>
              <a:gd name="T4" fmla="*/ 17761903 w 3643313"/>
              <a:gd name="T5" fmla="*/ 0 h 1500187"/>
              <a:gd name="T6" fmla="*/ 17761903 w 3643313"/>
              <a:gd name="T7" fmla="*/ 10726 h 1500187"/>
              <a:gd name="T8" fmla="*/ 16542920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218979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lvl="0" algn="ctr" defTabSz="914400">
              <a:buClrTx/>
              <a:buSzTx/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выявлено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фактов незаконной добычи</a:t>
            </a:r>
          </a:p>
          <a:p>
            <a:pPr lvl="0" algn="ctr" defTabSz="914400">
              <a:buClrTx/>
              <a:buSzTx/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охотничьих ресурсов, содержащих признаки</a:t>
            </a:r>
          </a:p>
          <a:p>
            <a:pPr lvl="0" algn="ctr" defTabSz="914400">
              <a:buClrTx/>
              <a:buSzTx/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преступлений, предусмотренных ст. 258 УК РФ</a:t>
            </a:r>
          </a:p>
        </p:txBody>
      </p:sp>
      <p:sp>
        <p:nvSpPr>
          <p:cNvPr id="42" name="Freeform 13"/>
          <p:cNvSpPr>
            <a:spLocks noChangeArrowheads="1"/>
          </p:cNvSpPr>
          <p:nvPr/>
        </p:nvSpPr>
        <p:spPr bwMode="auto">
          <a:xfrm>
            <a:off x="159795" y="1836821"/>
            <a:ext cx="2185610" cy="699289"/>
          </a:xfrm>
          <a:custGeom>
            <a:avLst/>
            <a:gdLst>
              <a:gd name="T0" fmla="*/ 1663 w 3643313"/>
              <a:gd name="T1" fmla="*/ 0 h 1500187"/>
              <a:gd name="T2" fmla="*/ 24237 w 3643313"/>
              <a:gd name="T3" fmla="*/ 0 h 1500187"/>
              <a:gd name="T4" fmla="*/ 24237 w 3643313"/>
              <a:gd name="T5" fmla="*/ 0 h 1500187"/>
              <a:gd name="T6" fmla="*/ 24237 w 3643313"/>
              <a:gd name="T7" fmla="*/ 10726 h 1500187"/>
              <a:gd name="T8" fmla="*/ 22574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663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119136" y="1801391"/>
            <a:ext cx="2228628" cy="77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проведено </a:t>
            </a:r>
            <a:r>
              <a:rPr lang="ru-RU" altLang="ru-RU" sz="1400" b="1" dirty="0">
                <a:solidFill>
                  <a:srgbClr val="0070C0"/>
                </a:solidFill>
              </a:rPr>
              <a:t>2283 </a:t>
            </a:r>
            <a:r>
              <a:rPr lang="ru-RU" altLang="ru-RU" sz="1400" dirty="0">
                <a:solidFill>
                  <a:srgbClr val="000000"/>
                </a:solidFill>
              </a:rPr>
              <a:t>контрольно-надзорных мероприятий</a:t>
            </a:r>
          </a:p>
        </p:txBody>
      </p:sp>
      <p:sp>
        <p:nvSpPr>
          <p:cNvPr id="44" name="Freeform 13"/>
          <p:cNvSpPr>
            <a:spLocks noChangeArrowheads="1"/>
          </p:cNvSpPr>
          <p:nvPr/>
        </p:nvSpPr>
        <p:spPr bwMode="auto">
          <a:xfrm>
            <a:off x="2411760" y="1827739"/>
            <a:ext cx="2123265" cy="708372"/>
          </a:xfrm>
          <a:custGeom>
            <a:avLst/>
            <a:gdLst>
              <a:gd name="T0" fmla="*/ 1438 w 3643313"/>
              <a:gd name="T1" fmla="*/ 0 h 1500187"/>
              <a:gd name="T2" fmla="*/ 20956 w 3643313"/>
              <a:gd name="T3" fmla="*/ 0 h 1500187"/>
              <a:gd name="T4" fmla="*/ 20956 w 3643313"/>
              <a:gd name="T5" fmla="*/ 0 h 1500187"/>
              <a:gd name="T6" fmla="*/ 20956 w 3643313"/>
              <a:gd name="T7" fmla="*/ 10726 h 1500187"/>
              <a:gd name="T8" fmla="*/ 19517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438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2555776" y="1772816"/>
            <a:ext cx="1857388" cy="77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изъято </a:t>
            </a:r>
          </a:p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b="1" dirty="0">
                <a:solidFill>
                  <a:srgbClr val="0070C0"/>
                </a:solidFill>
              </a:rPr>
              <a:t>42</a:t>
            </a:r>
            <a:r>
              <a:rPr lang="ru-RU" altLang="ru-RU" sz="1400" dirty="0">
                <a:solidFill>
                  <a:srgbClr val="000000"/>
                </a:solidFill>
              </a:rPr>
              <a:t> единицы охотничьего оружия</a:t>
            </a:r>
          </a:p>
        </p:txBody>
      </p:sp>
      <p:pic>
        <p:nvPicPr>
          <p:cNvPr id="46" name="Рисунок 4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1813"/>
          <a:stretch/>
        </p:blipFill>
        <p:spPr>
          <a:xfrm>
            <a:off x="2385336" y="3333290"/>
            <a:ext cx="2142764" cy="1535870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48" name="Text Box 47"/>
          <p:cNvSpPr txBox="1">
            <a:spLocks noChangeArrowheads="1"/>
          </p:cNvSpPr>
          <p:nvPr/>
        </p:nvSpPr>
        <p:spPr bwMode="auto">
          <a:xfrm>
            <a:off x="88639" y="5569636"/>
            <a:ext cx="4411353" cy="117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      на нарушителей законодательства наложено штрафов на сумму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162,2</a:t>
            </a:r>
            <a:r>
              <a:rPr lang="ru-RU" altLang="ru-RU" sz="1400" dirty="0" smtClean="0">
                <a:solidFill>
                  <a:srgbClr val="0070C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руб., взыскано штрафов - на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134,2</a:t>
            </a:r>
            <a:r>
              <a:rPr lang="ru-RU" altLang="ru-RU" sz="1400" dirty="0" smtClean="0">
                <a:solidFill>
                  <a:srgbClr val="00000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руб., предъявлено исков - на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1894,8</a:t>
            </a:r>
            <a:r>
              <a:rPr lang="ru-RU" altLang="ru-RU" sz="1400" dirty="0" smtClean="0">
                <a:solidFill>
                  <a:srgbClr val="0070C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руб., взыскано исков – на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842,8</a:t>
            </a:r>
            <a:r>
              <a:rPr lang="ru-RU" altLang="ru-RU" sz="1400" dirty="0" smtClean="0">
                <a:solidFill>
                  <a:srgbClr val="00000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</a:t>
            </a:r>
          </a:p>
        </p:txBody>
      </p:sp>
      <p:sp>
        <p:nvSpPr>
          <p:cNvPr id="49" name="Oval 24"/>
          <p:cNvSpPr>
            <a:spLocks noChangeArrowheads="1"/>
          </p:cNvSpPr>
          <p:nvPr/>
        </p:nvSpPr>
        <p:spPr bwMode="auto">
          <a:xfrm>
            <a:off x="151630" y="4926621"/>
            <a:ext cx="249684" cy="223843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0" name="Oval 24"/>
          <p:cNvSpPr>
            <a:spLocks noChangeArrowheads="1"/>
          </p:cNvSpPr>
          <p:nvPr/>
        </p:nvSpPr>
        <p:spPr bwMode="auto">
          <a:xfrm>
            <a:off x="145852" y="5653429"/>
            <a:ext cx="249684" cy="223843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1" name="Oval 24"/>
          <p:cNvSpPr>
            <a:spLocks noChangeArrowheads="1"/>
          </p:cNvSpPr>
          <p:nvPr/>
        </p:nvSpPr>
        <p:spPr bwMode="auto">
          <a:xfrm>
            <a:off x="145852" y="2597554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2" name="Oval 24"/>
          <p:cNvSpPr>
            <a:spLocks noChangeArrowheads="1"/>
          </p:cNvSpPr>
          <p:nvPr/>
        </p:nvSpPr>
        <p:spPr bwMode="auto">
          <a:xfrm>
            <a:off x="152748" y="1825193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3" name="Oval 24"/>
          <p:cNvSpPr>
            <a:spLocks noChangeArrowheads="1"/>
          </p:cNvSpPr>
          <p:nvPr/>
        </p:nvSpPr>
        <p:spPr bwMode="auto">
          <a:xfrm>
            <a:off x="2419386" y="1825193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716016" y="1772816"/>
            <a:ext cx="40895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0070C0"/>
                </a:solidFill>
              </a:rPr>
              <a:t>Динамика численности основных видов охотничьих ресурсов, тыс. особей</a:t>
            </a:r>
          </a:p>
        </p:txBody>
      </p: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8270110" y="6492875"/>
            <a:ext cx="766386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5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graphicFrame>
        <p:nvGraphicFramePr>
          <p:cNvPr id="56" name="Диаграмма 28">
            <a:extLst>
              <a:ext uri="{FF2B5EF4-FFF2-40B4-BE49-F238E27FC236}">
                <a16:creationId xmlns="" xmlns:a16="http://schemas.microsoft.com/office/drawing/2014/main" id="{17C236BE-63AA-4C0A-B40A-9BF5FB1C71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2845506"/>
              </p:ext>
            </p:extLst>
          </p:nvPr>
        </p:nvGraphicFramePr>
        <p:xfrm>
          <a:off x="6600395" y="2491051"/>
          <a:ext cx="2410742" cy="1021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Chart" r:id="rId5" imgW="4682134" imgH="1627773" progId="Excel.Chart.8">
                  <p:embed/>
                </p:oleObj>
              </mc:Choice>
              <mc:Fallback>
                <p:oleObj name="Chart" r:id="rId5" imgW="4682134" imgH="1627773" progId="Excel.Chart.8">
                  <p:embed/>
                  <p:pic>
                    <p:nvPicPr>
                      <p:cNvPr id="0" name="Picture 4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0395" y="2491051"/>
                        <a:ext cx="2410742" cy="10213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Диаграмма 33">
            <a:extLst>
              <a:ext uri="{FF2B5EF4-FFF2-40B4-BE49-F238E27FC236}">
                <a16:creationId xmlns="" xmlns:a16="http://schemas.microsoft.com/office/drawing/2014/main" id="{AEBD19C2-3704-4DD4-AAD6-67F0F80FA5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12573"/>
              </p:ext>
            </p:extLst>
          </p:nvPr>
        </p:nvGraphicFramePr>
        <p:xfrm>
          <a:off x="6600395" y="4173760"/>
          <a:ext cx="2410742" cy="82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Chart" r:id="rId7" imgW="4682134" imgH="1487553" progId="Excel.Chart.8">
                  <p:embed/>
                </p:oleObj>
              </mc:Choice>
              <mc:Fallback>
                <p:oleObj name="Chart" r:id="rId7" imgW="4682134" imgH="1487553" progId="Excel.Chart.8">
                  <p:embed/>
                  <p:pic>
                    <p:nvPicPr>
                      <p:cNvPr id="0" name="Picture 4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0395" y="4173760"/>
                        <a:ext cx="2410742" cy="8271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Диаграмма 39">
            <a:extLst>
              <a:ext uri="{FF2B5EF4-FFF2-40B4-BE49-F238E27FC236}">
                <a16:creationId xmlns="" xmlns:a16="http://schemas.microsoft.com/office/drawing/2014/main" id="{59F716B9-9B1D-4123-A5DE-6DDA632522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720150"/>
              </p:ext>
            </p:extLst>
          </p:nvPr>
        </p:nvGraphicFramePr>
        <p:xfrm>
          <a:off x="6588930" y="5537034"/>
          <a:ext cx="2410741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Chart" r:id="rId9" imgW="4682134" imgH="1926503" progId="Excel.Chart.8">
                  <p:embed/>
                </p:oleObj>
              </mc:Choice>
              <mc:Fallback>
                <p:oleObj name="Chart" r:id="rId9" imgW="4682134" imgH="1926503" progId="Excel.Chart.8">
                  <p:embed/>
                  <p:pic>
                    <p:nvPicPr>
                      <p:cNvPr id="0" name="Picture 46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930" y="5537034"/>
                        <a:ext cx="2410741" cy="992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EA5DDAD3-4A9C-4CF2-BFF2-403DF79F3527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63031" y="2322016"/>
            <a:ext cx="1926767" cy="1445076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softEdge rad="0"/>
          </a:effectLst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D965F8FF-7048-4618-BCF3-D1172FC5E5D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r="10092"/>
          <a:stretch/>
        </p:blipFill>
        <p:spPr>
          <a:xfrm>
            <a:off x="4680705" y="3833250"/>
            <a:ext cx="1908224" cy="141472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softEdge rad="0"/>
          </a:effectLst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AC505806-88AC-4DCF-A977-91C80422513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/>
          <a:srcRect l="3655" t="20778" r="32709"/>
          <a:stretch/>
        </p:blipFill>
        <p:spPr>
          <a:xfrm>
            <a:off x="4671816" y="5301208"/>
            <a:ext cx="1910203" cy="137110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softEdge rad="0"/>
          </a:effectLst>
        </p:spPr>
      </p:pic>
      <p:sp>
        <p:nvSpPr>
          <p:cNvPr id="62" name="Прямоугольник 4">
            <a:extLst>
              <a:ext uri="{FF2B5EF4-FFF2-40B4-BE49-F238E27FC236}">
                <a16:creationId xmlns="" xmlns:a16="http://schemas.microsoft.com/office/drawing/2014/main" id="{A6A88CCE-63FC-4D07-9FA5-C453C4D8B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594" y="3450283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2018</a:t>
            </a:r>
          </a:p>
        </p:txBody>
      </p:sp>
      <p:sp>
        <p:nvSpPr>
          <p:cNvPr id="63" name="Прямоугольник 4">
            <a:extLst>
              <a:ext uri="{FF2B5EF4-FFF2-40B4-BE49-F238E27FC236}">
                <a16:creationId xmlns="" xmlns:a16="http://schemas.microsoft.com/office/drawing/2014/main" id="{7908B040-A2E3-4B0F-9AEF-AEAB21C11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030" y="6464369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Arial" panose="020B0604020202020204" pitchFamily="34" charset="0"/>
              </a:rPr>
              <a:t>2018</a:t>
            </a:r>
          </a:p>
        </p:txBody>
      </p:sp>
      <p:sp>
        <p:nvSpPr>
          <p:cNvPr id="64" name="Прямоугольник 4">
            <a:extLst>
              <a:ext uri="{FF2B5EF4-FFF2-40B4-BE49-F238E27FC236}">
                <a16:creationId xmlns="" xmlns:a16="http://schemas.microsoft.com/office/drawing/2014/main" id="{469F5D86-67C0-4582-BFEA-97169CDF7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030" y="4952201"/>
            <a:ext cx="524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Arial" panose="020B0604020202020204" pitchFamily="34" charset="0"/>
              </a:rPr>
              <a:t>2018</a:t>
            </a:r>
          </a:p>
        </p:txBody>
      </p:sp>
      <p:sp>
        <p:nvSpPr>
          <p:cNvPr id="65" name="Прямоугольник 4">
            <a:extLst>
              <a:ext uri="{FF2B5EF4-FFF2-40B4-BE49-F238E27FC236}">
                <a16:creationId xmlns="" xmlns:a16="http://schemas.microsoft.com/office/drawing/2014/main" id="{13F2624C-8726-453F-A7BA-AD4D97983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7211" y="3455422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2019</a:t>
            </a:r>
          </a:p>
        </p:txBody>
      </p:sp>
      <p:sp>
        <p:nvSpPr>
          <p:cNvPr id="66" name="Прямоугольник 4">
            <a:extLst>
              <a:ext uri="{FF2B5EF4-FFF2-40B4-BE49-F238E27FC236}">
                <a16:creationId xmlns="" xmlns:a16="http://schemas.microsoft.com/office/drawing/2014/main" id="{108E7E6C-B204-4015-B2E1-EC7C41936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0522" y="6469866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2019</a:t>
            </a:r>
          </a:p>
        </p:txBody>
      </p:sp>
      <p:sp>
        <p:nvSpPr>
          <p:cNvPr id="67" name="Прямоугольник 4">
            <a:extLst>
              <a:ext uri="{FF2B5EF4-FFF2-40B4-BE49-F238E27FC236}">
                <a16:creationId xmlns="" xmlns:a16="http://schemas.microsoft.com/office/drawing/2014/main" id="{E74F934C-C704-4216-887F-E9D982F2B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0522" y="4959895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2019</a:t>
            </a:r>
          </a:p>
        </p:txBody>
      </p:sp>
      <p:sp>
        <p:nvSpPr>
          <p:cNvPr id="68" name="Прямоугольник 4">
            <a:extLst>
              <a:ext uri="{FF2B5EF4-FFF2-40B4-BE49-F238E27FC236}">
                <a16:creationId xmlns="" xmlns:a16="http://schemas.microsoft.com/office/drawing/2014/main" id="{26A38636-4665-48D6-B8B3-7A112FC94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338" y="3446882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2020</a:t>
            </a:r>
          </a:p>
        </p:txBody>
      </p:sp>
      <p:sp>
        <p:nvSpPr>
          <p:cNvPr id="69" name="Прямоугольник 4">
            <a:extLst>
              <a:ext uri="{FF2B5EF4-FFF2-40B4-BE49-F238E27FC236}">
                <a16:creationId xmlns="" xmlns:a16="http://schemas.microsoft.com/office/drawing/2014/main" id="{F7A6B415-7BDB-437B-9DDF-44C22242E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1039" y="4959895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2020</a:t>
            </a:r>
          </a:p>
        </p:txBody>
      </p:sp>
      <p:sp>
        <p:nvSpPr>
          <p:cNvPr id="70" name="Прямоугольник 4">
            <a:extLst>
              <a:ext uri="{FF2B5EF4-FFF2-40B4-BE49-F238E27FC236}">
                <a16:creationId xmlns="" xmlns:a16="http://schemas.microsoft.com/office/drawing/2014/main" id="{B1EF642F-7010-4517-BCDC-FA1EFAF45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3459" y="6479758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2020</a:t>
            </a:r>
          </a:p>
        </p:txBody>
      </p:sp>
      <p:sp>
        <p:nvSpPr>
          <p:cNvPr id="71" name="Прямоугольник 4">
            <a:extLst>
              <a:ext uri="{FF2B5EF4-FFF2-40B4-BE49-F238E27FC236}">
                <a16:creationId xmlns="" xmlns:a16="http://schemas.microsoft.com/office/drawing/2014/main" id="{07519D59-828E-4E47-87F7-B9EF22B97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683" y="3450283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2021</a:t>
            </a:r>
          </a:p>
        </p:txBody>
      </p:sp>
      <p:sp>
        <p:nvSpPr>
          <p:cNvPr id="72" name="Прямоугольник 4">
            <a:extLst>
              <a:ext uri="{FF2B5EF4-FFF2-40B4-BE49-F238E27FC236}">
                <a16:creationId xmlns="" xmlns:a16="http://schemas.microsoft.com/office/drawing/2014/main" id="{2BE331E7-4B1E-4CCB-953C-9989D7986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3405" y="4962198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2021</a:t>
            </a:r>
          </a:p>
        </p:txBody>
      </p:sp>
      <p:sp>
        <p:nvSpPr>
          <p:cNvPr id="73" name="Прямоугольник 4">
            <a:extLst>
              <a:ext uri="{FF2B5EF4-FFF2-40B4-BE49-F238E27FC236}">
                <a16:creationId xmlns="" xmlns:a16="http://schemas.microsoft.com/office/drawing/2014/main" id="{0F61A516-5A24-4328-B7F1-DF0417987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3405" y="6479758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2021</a:t>
            </a:r>
          </a:p>
        </p:txBody>
      </p:sp>
      <p:sp>
        <p:nvSpPr>
          <p:cNvPr id="74" name="Прямоугольник 4">
            <a:extLst>
              <a:ext uri="{FF2B5EF4-FFF2-40B4-BE49-F238E27FC236}">
                <a16:creationId xmlns="" xmlns:a16="http://schemas.microsoft.com/office/drawing/2014/main" id="{4C0154E2-8B80-4C9B-973B-E78BCE31D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380" y="3453684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2022</a:t>
            </a:r>
          </a:p>
        </p:txBody>
      </p:sp>
      <p:sp>
        <p:nvSpPr>
          <p:cNvPr id="75" name="Прямоугольник 4">
            <a:extLst>
              <a:ext uri="{FF2B5EF4-FFF2-40B4-BE49-F238E27FC236}">
                <a16:creationId xmlns="" xmlns:a16="http://schemas.microsoft.com/office/drawing/2014/main" id="{D450059F-60AE-4554-9CDE-B2198C44E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4822" y="6479758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2022</a:t>
            </a:r>
          </a:p>
        </p:txBody>
      </p:sp>
      <p:sp>
        <p:nvSpPr>
          <p:cNvPr id="76" name="Прямоугольник 4">
            <a:extLst>
              <a:ext uri="{FF2B5EF4-FFF2-40B4-BE49-F238E27FC236}">
                <a16:creationId xmlns="" xmlns:a16="http://schemas.microsoft.com/office/drawing/2014/main" id="{4A0B9F59-9EB2-4E10-82B2-2176AE257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5771" y="4949861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Arial" panose="020B0604020202020204" pitchFamily="34" charset="0"/>
              </a:rPr>
              <a:t>2022</a:t>
            </a:r>
          </a:p>
        </p:txBody>
      </p:sp>
      <p:sp>
        <p:nvSpPr>
          <p:cNvPr id="77" name="Прямоугольник 4">
            <a:extLst>
              <a:ext uri="{FF2B5EF4-FFF2-40B4-BE49-F238E27FC236}">
                <a16:creationId xmlns="" xmlns:a16="http://schemas.microsoft.com/office/drawing/2014/main" id="{4738FA58-C0D8-4474-9E5D-C09E66792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6768" y="2380058"/>
            <a:ext cx="5966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b="1" dirty="0">
                <a:latin typeface="Arial" panose="020B0604020202020204" pitchFamily="34" charset="0"/>
              </a:rPr>
              <a:t>ЛОСЬ</a:t>
            </a:r>
          </a:p>
        </p:txBody>
      </p:sp>
      <p:sp>
        <p:nvSpPr>
          <p:cNvPr id="78" name="Прямоугольник 4">
            <a:extLst>
              <a:ext uri="{FF2B5EF4-FFF2-40B4-BE49-F238E27FC236}">
                <a16:creationId xmlns="" xmlns:a16="http://schemas.microsoft.com/office/drawing/2014/main" id="{5F15CAC3-967D-4C22-8818-3EB872AF9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323" y="3959331"/>
            <a:ext cx="67999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b="1" dirty="0">
                <a:latin typeface="Arial" panose="020B0604020202020204" pitchFamily="34" charset="0"/>
              </a:rPr>
              <a:t>КАБАН</a:t>
            </a:r>
          </a:p>
        </p:txBody>
      </p:sp>
      <p:sp>
        <p:nvSpPr>
          <p:cNvPr id="79" name="Прямоугольник 4">
            <a:extLst>
              <a:ext uri="{FF2B5EF4-FFF2-40B4-BE49-F238E27FC236}">
                <a16:creationId xmlns="" xmlns:a16="http://schemas.microsoft.com/office/drawing/2014/main" id="{6A74ED2A-35CC-4016-A499-12939C41A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6886" y="5433943"/>
            <a:ext cx="89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b="1" dirty="0">
                <a:latin typeface="Arial" panose="020B0604020202020204" pitchFamily="34" charset="0"/>
              </a:rPr>
              <a:t>МЕДВЕДЬ</a:t>
            </a:r>
          </a:p>
        </p:txBody>
      </p:sp>
    </p:spTree>
    <p:extLst>
      <p:ext uri="{BB962C8B-B14F-4D97-AF65-F5344CB8AC3E}">
        <p14:creationId xmlns:p14="http://schemas.microsoft.com/office/powerpoint/2010/main" val="533869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2"/>
          <p:cNvSpPr>
            <a:spLocks noChangeArrowheads="1"/>
          </p:cNvSpPr>
          <p:nvPr/>
        </p:nvSpPr>
        <p:spPr bwMode="auto">
          <a:xfrm>
            <a:off x="1083474" y="1295935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2064 h 357190"/>
              <a:gd name="T6" fmla="*/ 14519398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3123 w 7643866"/>
              <a:gd name="T13" fmla="*/ 1458708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Freeform 3"/>
          <p:cNvSpPr>
            <a:spLocks noChangeArrowheads="1"/>
          </p:cNvSpPr>
          <p:nvPr/>
        </p:nvSpPr>
        <p:spPr bwMode="auto">
          <a:xfrm>
            <a:off x="1071563" y="692696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107950" y="794296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119861" y="1397535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10246" name="Line 8"/>
          <p:cNvSpPr>
            <a:spLocks noChangeShapeType="1"/>
          </p:cNvSpPr>
          <p:nvPr/>
        </p:nvSpPr>
        <p:spPr bwMode="auto">
          <a:xfrm>
            <a:off x="214313" y="1192759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7" name="Line 9"/>
          <p:cNvSpPr>
            <a:spLocks noChangeShapeType="1"/>
          </p:cNvSpPr>
          <p:nvPr/>
        </p:nvSpPr>
        <p:spPr bwMode="auto">
          <a:xfrm>
            <a:off x="154786" y="1795997"/>
            <a:ext cx="865188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8" name="Text Box 10"/>
          <p:cNvSpPr txBox="1">
            <a:spLocks noChangeArrowheads="1"/>
          </p:cNvSpPr>
          <p:nvPr/>
        </p:nvSpPr>
        <p:spPr bwMode="auto">
          <a:xfrm>
            <a:off x="1143000" y="692696"/>
            <a:ext cx="771525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1154911" y="1295935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уменьшение негативного воздействия отходов на окружающую среду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0250" name="Freeform 12"/>
          <p:cNvSpPr>
            <a:spLocks noChangeArrowheads="1"/>
          </p:cNvSpPr>
          <p:nvPr/>
        </p:nvSpPr>
        <p:spPr bwMode="auto">
          <a:xfrm>
            <a:off x="142874" y="1916842"/>
            <a:ext cx="2714625" cy="857250"/>
          </a:xfrm>
          <a:custGeom>
            <a:avLst/>
            <a:gdLst>
              <a:gd name="T0" fmla="*/ 35297 w 2357437"/>
              <a:gd name="T1" fmla="*/ 0 h 642938"/>
              <a:gd name="T2" fmla="*/ 776513 w 2357437"/>
              <a:gd name="T3" fmla="*/ 0 h 642938"/>
              <a:gd name="T4" fmla="*/ 776513 w 2357437"/>
              <a:gd name="T5" fmla="*/ 0 h 642938"/>
              <a:gd name="T6" fmla="*/ 776513 w 2357437"/>
              <a:gd name="T7" fmla="*/ 1693319 h 642938"/>
              <a:gd name="T8" fmla="*/ 741216 w 2357437"/>
              <a:gd name="T9" fmla="*/ 2031986 h 642938"/>
              <a:gd name="T10" fmla="*/ 0 w 2357437"/>
              <a:gd name="T11" fmla="*/ 2031986 h 642938"/>
              <a:gd name="T12" fmla="*/ 0 w 2357437"/>
              <a:gd name="T13" fmla="*/ 2031986 h 642938"/>
              <a:gd name="T14" fmla="*/ 0 w 2357437"/>
              <a:gd name="T15" fmla="*/ 338672 h 642938"/>
              <a:gd name="T16" fmla="*/ 35297 w 2357437"/>
              <a:gd name="T17" fmla="*/ 0 h 6429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57437"/>
              <a:gd name="T28" fmla="*/ 0 h 642938"/>
              <a:gd name="T29" fmla="*/ 2357437 w 2357437"/>
              <a:gd name="T30" fmla="*/ 642938 h 6429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57437" h="642938">
                <a:moveTo>
                  <a:pt x="107158" y="0"/>
                </a:moveTo>
                <a:lnTo>
                  <a:pt x="2357437" y="0"/>
                </a:lnTo>
                <a:lnTo>
                  <a:pt x="2357437" y="535780"/>
                </a:lnTo>
                <a:cubicBezTo>
                  <a:pt x="2357437" y="594962"/>
                  <a:pt x="2309461" y="642938"/>
                  <a:pt x="2250279" y="642938"/>
                </a:cubicBezTo>
                <a:lnTo>
                  <a:pt x="0" y="642938"/>
                </a:lnTo>
                <a:lnTo>
                  <a:pt x="0" y="107158"/>
                </a:lnTo>
                <a:cubicBezTo>
                  <a:pt x="0" y="47976"/>
                  <a:pt x="47976" y="0"/>
                  <a:pt x="10715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Freeform 13"/>
          <p:cNvSpPr>
            <a:spLocks noChangeArrowheads="1"/>
          </p:cNvSpPr>
          <p:nvPr/>
        </p:nvSpPr>
        <p:spPr bwMode="auto">
          <a:xfrm>
            <a:off x="4153400" y="4550684"/>
            <a:ext cx="4739080" cy="579720"/>
          </a:xfrm>
          <a:custGeom>
            <a:avLst/>
            <a:gdLst>
              <a:gd name="T0" fmla="*/ 34858 w 2571750"/>
              <a:gd name="T1" fmla="*/ 0 h 571500"/>
              <a:gd name="T2" fmla="*/ 941131 w 2571750"/>
              <a:gd name="T3" fmla="*/ 0 h 571500"/>
              <a:gd name="T4" fmla="*/ 941131 w 2571750"/>
              <a:gd name="T5" fmla="*/ 0 h 571500"/>
              <a:gd name="T6" fmla="*/ 941131 w 2571750"/>
              <a:gd name="T7" fmla="*/ 2411022 h 571500"/>
              <a:gd name="T8" fmla="*/ 906273 w 2571750"/>
              <a:gd name="T9" fmla="*/ 2893238 h 571500"/>
              <a:gd name="T10" fmla="*/ 0 w 2571750"/>
              <a:gd name="T11" fmla="*/ 2893238 h 571500"/>
              <a:gd name="T12" fmla="*/ 0 w 2571750"/>
              <a:gd name="T13" fmla="*/ 2893238 h 571500"/>
              <a:gd name="T14" fmla="*/ 0 w 2571750"/>
              <a:gd name="T15" fmla="*/ 482215 h 571500"/>
              <a:gd name="T16" fmla="*/ 34858 w 2571750"/>
              <a:gd name="T17" fmla="*/ 0 h 5715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71750"/>
              <a:gd name="T28" fmla="*/ 0 h 571500"/>
              <a:gd name="T29" fmla="*/ 2571750 w 2571750"/>
              <a:gd name="T30" fmla="*/ 571500 h 5715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71750" h="571500">
                <a:moveTo>
                  <a:pt x="95252" y="0"/>
                </a:moveTo>
                <a:lnTo>
                  <a:pt x="2571750" y="0"/>
                </a:lnTo>
                <a:lnTo>
                  <a:pt x="2571750" y="476248"/>
                </a:lnTo>
                <a:cubicBezTo>
                  <a:pt x="2571750" y="528854"/>
                  <a:pt x="2529104" y="571500"/>
                  <a:pt x="2476498" y="571500"/>
                </a:cubicBezTo>
                <a:lnTo>
                  <a:pt x="0" y="571500"/>
                </a:lnTo>
                <a:lnTo>
                  <a:pt x="0" y="95252"/>
                </a:lnTo>
                <a:cubicBezTo>
                  <a:pt x="0" y="42646"/>
                  <a:pt x="42646" y="0"/>
                  <a:pt x="95252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52" name="Rectangle 15"/>
          <p:cNvSpPr>
            <a:spLocks noChangeArrowheads="1"/>
          </p:cNvSpPr>
          <p:nvPr/>
        </p:nvSpPr>
        <p:spPr bwMode="auto">
          <a:xfrm>
            <a:off x="554385" y="1916842"/>
            <a:ext cx="1857375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создано </a:t>
            </a:r>
            <a:endParaRPr lang="ru-RU" altLang="ru-RU" sz="1600" dirty="0" smtClean="0">
              <a:solidFill>
                <a:srgbClr val="000000"/>
              </a:solidFill>
              <a:latin typeface="Calibri" pitchFamily="32" charset="0"/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607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площадок </a:t>
            </a:r>
            <a:endParaRPr lang="ru-RU" altLang="ru-RU" sz="1600" dirty="0">
              <a:solidFill>
                <a:srgbClr val="000000"/>
              </a:solidFill>
              <a:latin typeface="Calibri" pitchFamily="32" charset="0"/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накопления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ТКО</a:t>
            </a:r>
            <a:r>
              <a:rPr lang="ru-RU" altLang="ru-RU" sz="1400" dirty="0" smtClean="0">
                <a:solidFill>
                  <a:srgbClr val="000000"/>
                </a:solidFill>
                <a:cs typeface="Times New Roman" pitchFamily="16" charset="0"/>
              </a:rPr>
              <a:t> </a:t>
            </a:r>
            <a:endParaRPr lang="ru-RU" altLang="ru-RU" sz="1400" dirty="0">
              <a:solidFill>
                <a:srgbClr val="000000"/>
              </a:solidFill>
              <a:cs typeface="Times New Roman" pitchFamily="16" charset="0"/>
            </a:endParaRPr>
          </a:p>
        </p:txBody>
      </p:sp>
      <p:sp>
        <p:nvSpPr>
          <p:cNvPr id="10254" name="AutoShape 18"/>
          <p:cNvSpPr>
            <a:spLocks noChangeArrowheads="1"/>
          </p:cNvSpPr>
          <p:nvPr/>
        </p:nvSpPr>
        <p:spPr bwMode="auto">
          <a:xfrm>
            <a:off x="163657" y="4550684"/>
            <a:ext cx="3832279" cy="579720"/>
          </a:xfrm>
          <a:custGeom>
            <a:avLst/>
            <a:gdLst>
              <a:gd name="T0" fmla="*/ 142878 w 2714625"/>
              <a:gd name="T1" fmla="*/ 0 h 857250"/>
              <a:gd name="T2" fmla="*/ 2714625 w 2714625"/>
              <a:gd name="T3" fmla="*/ 0 h 857250"/>
              <a:gd name="T4" fmla="*/ 2714625 w 2714625"/>
              <a:gd name="T5" fmla="*/ 0 h 857250"/>
              <a:gd name="T6" fmla="*/ 2714625 w 2714625"/>
              <a:gd name="T7" fmla="*/ 714372 h 857250"/>
              <a:gd name="T8" fmla="*/ 2571747 w 2714625"/>
              <a:gd name="T9" fmla="*/ 857250 h 857250"/>
              <a:gd name="T10" fmla="*/ 0 w 2714625"/>
              <a:gd name="T11" fmla="*/ 857250 h 857250"/>
              <a:gd name="T12" fmla="*/ 0 w 2714625"/>
              <a:gd name="T13" fmla="*/ 857250 h 857250"/>
              <a:gd name="T14" fmla="*/ 0 w 2714625"/>
              <a:gd name="T15" fmla="*/ 142878 h 857250"/>
              <a:gd name="T16" fmla="*/ 142878 w 27146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14625"/>
              <a:gd name="T28" fmla="*/ 0 h 857250"/>
              <a:gd name="T29" fmla="*/ 2714625 w 27146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14625" h="857250">
                <a:moveTo>
                  <a:pt x="142878" y="0"/>
                </a:moveTo>
                <a:lnTo>
                  <a:pt x="2714625" y="0"/>
                </a:lnTo>
                <a:lnTo>
                  <a:pt x="2714625" y="714372"/>
                </a:lnTo>
                <a:cubicBezTo>
                  <a:pt x="2714625" y="793281"/>
                  <a:pt x="2650656" y="857250"/>
                  <a:pt x="25717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rgbClr val="FFFFFF"/>
                </a:solidFill>
                <a:latin typeface="Calibri" pitchFamily="32" charset="0"/>
              </a:rPr>
              <a:t>8,376943</a:t>
            </a:r>
          </a:p>
        </p:txBody>
      </p:sp>
      <p:sp>
        <p:nvSpPr>
          <p:cNvPr id="10255" name="Text Box 22"/>
          <p:cNvSpPr txBox="1">
            <a:spLocks noChangeArrowheads="1"/>
          </p:cNvSpPr>
          <p:nvPr/>
        </p:nvSpPr>
        <p:spPr bwMode="auto">
          <a:xfrm>
            <a:off x="323528" y="4550684"/>
            <a:ext cx="383148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принято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10657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штук ртутьсодержащих ламп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и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6338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штук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батареек</a:t>
            </a:r>
          </a:p>
        </p:txBody>
      </p:sp>
      <p:sp>
        <p:nvSpPr>
          <p:cNvPr id="10256" name="AutoShape 23"/>
          <p:cNvSpPr>
            <a:spLocks noChangeArrowheads="1"/>
          </p:cNvSpPr>
          <p:nvPr/>
        </p:nvSpPr>
        <p:spPr bwMode="auto">
          <a:xfrm>
            <a:off x="3013248" y="1916842"/>
            <a:ext cx="5963276" cy="857250"/>
          </a:xfrm>
          <a:custGeom>
            <a:avLst/>
            <a:gdLst>
              <a:gd name="T0" fmla="*/ 914608 w 2928937"/>
              <a:gd name="T1" fmla="*/ 0 h 857250"/>
              <a:gd name="T2" fmla="*/ 18749090 w 2928937"/>
              <a:gd name="T3" fmla="*/ 0 h 857250"/>
              <a:gd name="T4" fmla="*/ 18749090 w 2928937"/>
              <a:gd name="T5" fmla="*/ 0 h 857250"/>
              <a:gd name="T6" fmla="*/ 18749090 w 2928937"/>
              <a:gd name="T7" fmla="*/ 8180968 h 857250"/>
              <a:gd name="T8" fmla="*/ 17834444 w 2928937"/>
              <a:gd name="T9" fmla="*/ 9817209 h 857250"/>
              <a:gd name="T10" fmla="*/ 0 w 2928937"/>
              <a:gd name="T11" fmla="*/ 9817209 h 857250"/>
              <a:gd name="T12" fmla="*/ 0 w 2928937"/>
              <a:gd name="T13" fmla="*/ 9817209 h 857250"/>
              <a:gd name="T14" fmla="*/ 0 w 2928937"/>
              <a:gd name="T15" fmla="*/ 1636232 h 857250"/>
              <a:gd name="T16" fmla="*/ 914608 w 2928937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28937"/>
              <a:gd name="T28" fmla="*/ 0 h 857250"/>
              <a:gd name="T29" fmla="*/ 2928937 w 2928937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28937" h="857250">
                <a:moveTo>
                  <a:pt x="142878" y="0"/>
                </a:moveTo>
                <a:lnTo>
                  <a:pt x="2928937" y="0"/>
                </a:lnTo>
                <a:lnTo>
                  <a:pt x="2928937" y="714372"/>
                </a:lnTo>
                <a:cubicBezTo>
                  <a:pt x="2928937" y="793281"/>
                  <a:pt x="2864968" y="857250"/>
                  <a:pt x="2786059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rgbClr val="FFFFFF"/>
                </a:solidFill>
                <a:latin typeface="Calibri" pitchFamily="32" charset="0"/>
              </a:rPr>
              <a:t>общей площадью 8,376943 га</a:t>
            </a:r>
          </a:p>
        </p:txBody>
      </p:sp>
      <p:pic>
        <p:nvPicPr>
          <p:cNvPr id="10257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 b="3845"/>
          <a:stretch>
            <a:fillRect/>
          </a:stretch>
        </p:blipFill>
        <p:spPr bwMode="auto">
          <a:xfrm>
            <a:off x="3085256" y="2852937"/>
            <a:ext cx="2710880" cy="1600548"/>
          </a:xfrm>
          <a:prstGeom prst="rect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8" name="Text Box 25"/>
          <p:cNvSpPr txBox="1">
            <a:spLocks noChangeArrowheads="1"/>
          </p:cNvSpPr>
          <p:nvPr/>
        </p:nvSpPr>
        <p:spPr bwMode="auto">
          <a:xfrm>
            <a:off x="3013248" y="1916832"/>
            <a:ext cx="5963276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обеспечено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транспортирование отходов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, </a:t>
            </a:r>
            <a:endParaRPr lang="ru-RU" altLang="ru-RU" sz="1600" dirty="0" smtClean="0">
              <a:solidFill>
                <a:srgbClr val="000000"/>
              </a:solidFill>
              <a:latin typeface="Calibri" pitchFamily="32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приобретены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3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единицы специализированной техники, 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2036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контейнеров</a:t>
            </a:r>
          </a:p>
        </p:txBody>
      </p:sp>
      <p:sp>
        <p:nvSpPr>
          <p:cNvPr id="10259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0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году</a:t>
            </a:r>
          </a:p>
        </p:txBody>
      </p:sp>
      <p:sp>
        <p:nvSpPr>
          <p:cNvPr id="30" name="Oval 48"/>
          <p:cNvSpPr>
            <a:spLocks noChangeArrowheads="1"/>
          </p:cNvSpPr>
          <p:nvPr/>
        </p:nvSpPr>
        <p:spPr bwMode="auto">
          <a:xfrm>
            <a:off x="142875" y="1916842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1" name="Oval 48"/>
          <p:cNvSpPr>
            <a:spLocks noChangeArrowheads="1"/>
          </p:cNvSpPr>
          <p:nvPr/>
        </p:nvSpPr>
        <p:spPr bwMode="auto">
          <a:xfrm>
            <a:off x="2988519" y="191684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2" name="Oval 48"/>
          <p:cNvSpPr>
            <a:spLocks noChangeArrowheads="1"/>
          </p:cNvSpPr>
          <p:nvPr/>
        </p:nvSpPr>
        <p:spPr bwMode="auto">
          <a:xfrm>
            <a:off x="4139952" y="4550684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 smtClean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  <a:endParaRPr lang="ru-RU" altLang="ru-RU" sz="2000" b="1" dirty="0">
              <a:solidFill>
                <a:srgbClr val="C0000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33" name="Oval 48"/>
          <p:cNvSpPr>
            <a:spLocks noChangeArrowheads="1"/>
          </p:cNvSpPr>
          <p:nvPr/>
        </p:nvSpPr>
        <p:spPr bwMode="auto">
          <a:xfrm>
            <a:off x="163657" y="4550684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10273" name="Picture 3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8" b="12847"/>
          <a:stretch/>
        </p:blipFill>
        <p:spPr bwMode="auto">
          <a:xfrm>
            <a:off x="142876" y="2852936"/>
            <a:ext cx="2646044" cy="159097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010432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6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" r="3396"/>
          <a:stretch/>
        </p:blipFill>
        <p:spPr bwMode="auto">
          <a:xfrm>
            <a:off x="6038222" y="2852936"/>
            <a:ext cx="2854258" cy="16005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 descr="C:\Users\Nekrasova\Desktop\отчет за 2019 год\от специалистов\rtutnyelamp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3658" y="5232527"/>
            <a:ext cx="2061330" cy="13648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7" name="Picture 3" descr="C:\Users\Nekrasova\Desktop\отчет за 2019 год\от специалистов\scale_12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5237372"/>
            <a:ext cx="2039972" cy="1359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89452"/>
            <a:ext cx="2641136" cy="14859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4139952" y="4570235"/>
            <a:ext cx="4836571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    завершено обследование полигона ТБО г. Уржум, заключение получено</a:t>
            </a:r>
            <a:endParaRPr lang="ru-RU" altLang="ru-RU" sz="16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ChangeArrowheads="1"/>
          </p:cNvSpPr>
          <p:nvPr/>
        </p:nvSpPr>
        <p:spPr bwMode="auto">
          <a:xfrm>
            <a:off x="1083474" y="1295935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2064 h 357190"/>
              <a:gd name="T6" fmla="*/ 14519398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3123 w 7643866"/>
              <a:gd name="T13" fmla="*/ 1458708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Freeform 3"/>
          <p:cNvSpPr>
            <a:spLocks noChangeArrowheads="1"/>
          </p:cNvSpPr>
          <p:nvPr/>
        </p:nvSpPr>
        <p:spPr bwMode="auto">
          <a:xfrm>
            <a:off x="1071563" y="692696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7950" y="794296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19861" y="1397535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214313" y="1192759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137874" y="1787743"/>
            <a:ext cx="865188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143000" y="692696"/>
            <a:ext cx="771525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154911" y="1295935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уменьшение негативного воздействия отходов на окружающую среду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1" name="Freeform 13"/>
          <p:cNvSpPr>
            <a:spLocks noChangeArrowheads="1"/>
          </p:cNvSpPr>
          <p:nvPr/>
        </p:nvSpPr>
        <p:spPr bwMode="auto">
          <a:xfrm>
            <a:off x="1071538" y="1928802"/>
            <a:ext cx="6215106" cy="428628"/>
          </a:xfrm>
          <a:custGeom>
            <a:avLst/>
            <a:gdLst>
              <a:gd name="T0" fmla="*/ 34858 w 2571750"/>
              <a:gd name="T1" fmla="*/ 0 h 571500"/>
              <a:gd name="T2" fmla="*/ 941131 w 2571750"/>
              <a:gd name="T3" fmla="*/ 0 h 571500"/>
              <a:gd name="T4" fmla="*/ 941131 w 2571750"/>
              <a:gd name="T5" fmla="*/ 0 h 571500"/>
              <a:gd name="T6" fmla="*/ 941131 w 2571750"/>
              <a:gd name="T7" fmla="*/ 2411022 h 571500"/>
              <a:gd name="T8" fmla="*/ 906273 w 2571750"/>
              <a:gd name="T9" fmla="*/ 2893238 h 571500"/>
              <a:gd name="T10" fmla="*/ 0 w 2571750"/>
              <a:gd name="T11" fmla="*/ 2893238 h 571500"/>
              <a:gd name="T12" fmla="*/ 0 w 2571750"/>
              <a:gd name="T13" fmla="*/ 2893238 h 571500"/>
              <a:gd name="T14" fmla="*/ 0 w 2571750"/>
              <a:gd name="T15" fmla="*/ 482215 h 571500"/>
              <a:gd name="T16" fmla="*/ 34858 w 2571750"/>
              <a:gd name="T17" fmla="*/ 0 h 5715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71750"/>
              <a:gd name="T28" fmla="*/ 0 h 571500"/>
              <a:gd name="T29" fmla="*/ 2571750 w 2571750"/>
              <a:gd name="T30" fmla="*/ 571500 h 5715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71750" h="571500">
                <a:moveTo>
                  <a:pt x="95252" y="0"/>
                </a:moveTo>
                <a:lnTo>
                  <a:pt x="2571750" y="0"/>
                </a:lnTo>
                <a:lnTo>
                  <a:pt x="2571750" y="476248"/>
                </a:lnTo>
                <a:cubicBezTo>
                  <a:pt x="2571750" y="528854"/>
                  <a:pt x="2529104" y="571500"/>
                  <a:pt x="2476498" y="571500"/>
                </a:cubicBezTo>
                <a:lnTo>
                  <a:pt x="0" y="571500"/>
                </a:lnTo>
                <a:lnTo>
                  <a:pt x="0" y="95252"/>
                </a:lnTo>
                <a:cubicBezTo>
                  <a:pt x="0" y="42646"/>
                  <a:pt x="42646" y="0"/>
                  <a:pt x="95252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1357290" y="1928802"/>
            <a:ext cx="5929354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л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иквидировано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37</a:t>
            </a:r>
            <a:r>
              <a:rPr lang="ru-RU" altLang="ru-RU" sz="1600" b="1" dirty="0" smtClean="0">
                <a:solidFill>
                  <a:srgbClr val="FF000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поселенческих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свалок, очищено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47 га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земель </a:t>
            </a:r>
            <a:endParaRPr lang="ru-RU" altLang="ru-RU" sz="1600" dirty="0">
              <a:solidFill>
                <a:srgbClr val="000000"/>
              </a:solidFill>
              <a:latin typeface="Calibri" pitchFamily="32" charset="0"/>
              <a:cs typeface="Times New Roman" pitchFamily="16" charset="0"/>
            </a:endParaRPr>
          </a:p>
        </p:txBody>
      </p:sp>
      <p:sp>
        <p:nvSpPr>
          <p:cNvPr id="14" name="AutoShape 23"/>
          <p:cNvSpPr>
            <a:spLocks noChangeArrowheads="1"/>
          </p:cNvSpPr>
          <p:nvPr/>
        </p:nvSpPr>
        <p:spPr bwMode="auto">
          <a:xfrm>
            <a:off x="214283" y="4572008"/>
            <a:ext cx="2701534" cy="2000264"/>
          </a:xfrm>
          <a:custGeom>
            <a:avLst/>
            <a:gdLst>
              <a:gd name="T0" fmla="*/ 914608 w 2928937"/>
              <a:gd name="T1" fmla="*/ 0 h 857250"/>
              <a:gd name="T2" fmla="*/ 18749090 w 2928937"/>
              <a:gd name="T3" fmla="*/ 0 h 857250"/>
              <a:gd name="T4" fmla="*/ 18749090 w 2928937"/>
              <a:gd name="T5" fmla="*/ 0 h 857250"/>
              <a:gd name="T6" fmla="*/ 18749090 w 2928937"/>
              <a:gd name="T7" fmla="*/ 8180968 h 857250"/>
              <a:gd name="T8" fmla="*/ 17834444 w 2928937"/>
              <a:gd name="T9" fmla="*/ 9817209 h 857250"/>
              <a:gd name="T10" fmla="*/ 0 w 2928937"/>
              <a:gd name="T11" fmla="*/ 9817209 h 857250"/>
              <a:gd name="T12" fmla="*/ 0 w 2928937"/>
              <a:gd name="T13" fmla="*/ 9817209 h 857250"/>
              <a:gd name="T14" fmla="*/ 0 w 2928937"/>
              <a:gd name="T15" fmla="*/ 1636232 h 857250"/>
              <a:gd name="T16" fmla="*/ 914608 w 2928937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28937"/>
              <a:gd name="T28" fmla="*/ 0 h 857250"/>
              <a:gd name="T29" fmla="*/ 2928937 w 2928937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28937" h="857250">
                <a:moveTo>
                  <a:pt x="142878" y="0"/>
                </a:moveTo>
                <a:lnTo>
                  <a:pt x="2928937" y="0"/>
                </a:lnTo>
                <a:lnTo>
                  <a:pt x="2928937" y="714372"/>
                </a:lnTo>
                <a:cubicBezTo>
                  <a:pt x="2928937" y="793281"/>
                  <a:pt x="2864968" y="857250"/>
                  <a:pt x="2786059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FFFFFF"/>
                </a:solidFill>
                <a:latin typeface="Calibri" pitchFamily="32" charset="0"/>
              </a:rPr>
              <a:t>общей площадью 8,376943 га</a:t>
            </a: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году</a:t>
            </a:r>
          </a:p>
        </p:txBody>
      </p:sp>
      <p:sp>
        <p:nvSpPr>
          <p:cNvPr id="20" name="Oval 48"/>
          <p:cNvSpPr>
            <a:spLocks noChangeArrowheads="1"/>
          </p:cNvSpPr>
          <p:nvPr/>
        </p:nvSpPr>
        <p:spPr bwMode="auto">
          <a:xfrm>
            <a:off x="214283" y="4572008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24" name="Рисунок 23" descr="IMG_20220909_104159_resized_20220909_02084377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592" y="2428868"/>
            <a:ext cx="2500330" cy="207170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5" name="Рисунок 24" descr="http://www.eco.geokirov.ru/layers/eis/1509/15549/photo/10441?1554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2350" y="2428868"/>
            <a:ext cx="2714644" cy="207170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" name="Рисунок 25" descr="C:\Users\family\Desktop\свалки от Насти\Фото свалки ликвидиров.jpeg"/>
          <p:cNvPicPr/>
          <p:nvPr/>
        </p:nvPicPr>
        <p:blipFill>
          <a:blip r:embed="rId4" cstate="print"/>
          <a:srcRect t="22901" b="12976"/>
          <a:stretch>
            <a:fillRect/>
          </a:stretch>
        </p:blipFill>
        <p:spPr bwMode="auto">
          <a:xfrm>
            <a:off x="6387590" y="2428868"/>
            <a:ext cx="1928826" cy="207170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214282" y="4507988"/>
            <a:ext cx="2701534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в ходе рейдовых 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мероприятий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выявлено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370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несанкционированных </a:t>
            </a:r>
            <a:r>
              <a:rPr lang="ru-RU" altLang="ru-RU" sz="1600" dirty="0" smtClean="0">
                <a:solidFill>
                  <a:schemeClr val="tx1"/>
                </a:solidFill>
                <a:latin typeface="Calibri" pitchFamily="32" charset="0"/>
              </a:rPr>
              <a:t>свалок (в т.ч. с навалами) общей площадью</a:t>
            </a:r>
            <a:r>
              <a:rPr lang="ru-RU" altLang="ru-RU" sz="1600" dirty="0" smtClean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37,01</a:t>
            </a:r>
            <a:r>
              <a:rPr lang="ru-RU" altLang="ru-RU" sz="1600" b="1" dirty="0" smtClean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га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, </a:t>
            </a:r>
            <a:endParaRPr lang="ru-RU" altLang="ru-RU" sz="1600" dirty="0" smtClean="0">
              <a:solidFill>
                <a:srgbClr val="000000"/>
              </a:solidFill>
              <a:latin typeface="Calibri" pitchFamily="32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ликвидировано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278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 свалок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(в т.ч. с навалами),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</a:rPr>
              <a:t>площадью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37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</a:rPr>
              <a:t>,86</a:t>
            </a:r>
            <a:r>
              <a:rPr lang="ru-RU" altLang="ru-RU" sz="1600" b="1" dirty="0" smtClean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га</a:t>
            </a: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7010432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7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28" name="Oval 20"/>
          <p:cNvSpPr>
            <a:spLocks noChangeArrowheads="1"/>
          </p:cNvSpPr>
          <p:nvPr/>
        </p:nvSpPr>
        <p:spPr bwMode="auto">
          <a:xfrm>
            <a:off x="1044303" y="191683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7170" name="Picture 2" descr="\\server2\Экономика\ГОДОВЫЕ ОТЧЕТЫ\2022\годовой отчет 2022\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2" r="12850"/>
          <a:stretch/>
        </p:blipFill>
        <p:spPr bwMode="auto">
          <a:xfrm>
            <a:off x="3016504" y="4700658"/>
            <a:ext cx="2895832" cy="1824686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\\server2\Экономика\ГОДОВЫЕ ОТЧЕТЫ\2022\годовой отчет 2022\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16"/>
          <a:stretch/>
        </p:blipFill>
        <p:spPr bwMode="auto">
          <a:xfrm>
            <a:off x="5955664" y="4691789"/>
            <a:ext cx="3008824" cy="1823906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454164" y="4852707"/>
            <a:ext cx="49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smtClean="0">
                <a:latin typeface="Calibri" pitchFamily="32" charset="0"/>
              </a:rPr>
              <a:t>ДО</a:t>
            </a:r>
            <a:endParaRPr lang="ru-RU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8110581" y="4852707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itchFamily="32" charset="0"/>
              </a:rPr>
              <a:t>ПОСЛЕ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13"/>
          <p:cNvSpPr>
            <a:spLocks noChangeArrowheads="1"/>
          </p:cNvSpPr>
          <p:nvPr/>
        </p:nvSpPr>
        <p:spPr bwMode="auto">
          <a:xfrm>
            <a:off x="6633938" y="5015339"/>
            <a:ext cx="2295749" cy="1437997"/>
          </a:xfrm>
          <a:custGeom>
            <a:avLst/>
            <a:gdLst>
              <a:gd name="T0" fmla="*/ 274731 w 4214812"/>
              <a:gd name="T1" fmla="*/ 0 h 2643188"/>
              <a:gd name="T2" fmla="*/ 2628448 w 4214812"/>
              <a:gd name="T3" fmla="*/ 0 h 2643188"/>
              <a:gd name="T4" fmla="*/ 2628448 w 4214812"/>
              <a:gd name="T5" fmla="*/ 0 h 2643188"/>
              <a:gd name="T6" fmla="*/ 2628448 w 4214812"/>
              <a:gd name="T7" fmla="*/ 137320 h 2643188"/>
              <a:gd name="T8" fmla="*/ 2353710 w 4214812"/>
              <a:gd name="T9" fmla="*/ 164785 h 2643188"/>
              <a:gd name="T10" fmla="*/ 0 w 4214812"/>
              <a:gd name="T11" fmla="*/ 164785 h 2643188"/>
              <a:gd name="T12" fmla="*/ 0 w 4214812"/>
              <a:gd name="T13" fmla="*/ 164785 h 2643188"/>
              <a:gd name="T14" fmla="*/ 0 w 4214812"/>
              <a:gd name="T15" fmla="*/ 27465 h 2643188"/>
              <a:gd name="T16" fmla="*/ 274731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268" name="Freeform 2"/>
          <p:cNvSpPr>
            <a:spLocks noChangeArrowheads="1"/>
          </p:cNvSpPr>
          <p:nvPr/>
        </p:nvSpPr>
        <p:spPr bwMode="auto">
          <a:xfrm>
            <a:off x="1071563" y="1233066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2064 h 357190"/>
              <a:gd name="T6" fmla="*/ 14519398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3123 w 7643866"/>
              <a:gd name="T13" fmla="*/ 1458708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Freeform 3"/>
          <p:cNvSpPr>
            <a:spLocks noChangeArrowheads="1"/>
          </p:cNvSpPr>
          <p:nvPr/>
        </p:nvSpPr>
        <p:spPr bwMode="auto">
          <a:xfrm>
            <a:off x="1071563" y="661581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8072438" y="6492875"/>
            <a:ext cx="847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8C40902-0ABD-44C2-A52C-5441A7C93FB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11271" name="Line 5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2" name="Text Box 6"/>
          <p:cNvSpPr txBox="1">
            <a:spLocks noChangeArrowheads="1"/>
          </p:cNvSpPr>
          <p:nvPr/>
        </p:nvSpPr>
        <p:spPr bwMode="auto">
          <a:xfrm>
            <a:off x="107950" y="763181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11273" name="Text Box 7"/>
          <p:cNvSpPr txBox="1">
            <a:spLocks noChangeArrowheads="1"/>
          </p:cNvSpPr>
          <p:nvPr/>
        </p:nvSpPr>
        <p:spPr bwMode="auto">
          <a:xfrm>
            <a:off x="107950" y="1334666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11274" name="Line 8"/>
          <p:cNvSpPr>
            <a:spLocks noChangeShapeType="1"/>
          </p:cNvSpPr>
          <p:nvPr/>
        </p:nvSpPr>
        <p:spPr bwMode="auto">
          <a:xfrm>
            <a:off x="214313" y="1161644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5" name="Line 9"/>
          <p:cNvSpPr>
            <a:spLocks noChangeShapeType="1"/>
          </p:cNvSpPr>
          <p:nvPr/>
        </p:nvSpPr>
        <p:spPr bwMode="auto">
          <a:xfrm>
            <a:off x="142875" y="1648014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6" name="Text Box 10"/>
          <p:cNvSpPr txBox="1">
            <a:spLocks noChangeArrowheads="1"/>
          </p:cNvSpPr>
          <p:nvPr/>
        </p:nvSpPr>
        <p:spPr bwMode="auto">
          <a:xfrm>
            <a:off x="1143000" y="661581"/>
            <a:ext cx="7786688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1277" name="Text Box 11"/>
          <p:cNvSpPr txBox="1">
            <a:spLocks noChangeArrowheads="1"/>
          </p:cNvSpPr>
          <p:nvPr/>
        </p:nvSpPr>
        <p:spPr bwMode="auto">
          <a:xfrm>
            <a:off x="1143000" y="1233066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уменьшение негативного воздействия отходов на окружающую среду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1278" name="Freeform 12"/>
          <p:cNvSpPr>
            <a:spLocks noChangeArrowheads="1"/>
          </p:cNvSpPr>
          <p:nvPr/>
        </p:nvSpPr>
        <p:spPr bwMode="auto">
          <a:xfrm>
            <a:off x="142875" y="2949002"/>
            <a:ext cx="4357688" cy="1889465"/>
          </a:xfrm>
          <a:custGeom>
            <a:avLst/>
            <a:gdLst>
              <a:gd name="T0" fmla="*/ 907301 w 4000500"/>
              <a:gd name="T1" fmla="*/ 0 h 2143125"/>
              <a:gd name="T2" fmla="*/ 10106788 w 4000500"/>
              <a:gd name="T3" fmla="*/ 0 h 2143125"/>
              <a:gd name="T4" fmla="*/ 10161549 w 4000500"/>
              <a:gd name="T5" fmla="*/ 11984 h 2143125"/>
              <a:gd name="T6" fmla="*/ 10161549 w 4000500"/>
              <a:gd name="T7" fmla="*/ 992694 h 2143125"/>
              <a:gd name="T8" fmla="*/ 9254243 w 4000500"/>
              <a:gd name="T9" fmla="*/ 1191233 h 2143125"/>
              <a:gd name="T10" fmla="*/ 54767 w 4000500"/>
              <a:gd name="T11" fmla="*/ 1191233 h 2143125"/>
              <a:gd name="T12" fmla="*/ 0 w 4000500"/>
              <a:gd name="T13" fmla="*/ 1179250 h 2143125"/>
              <a:gd name="T14" fmla="*/ 0 w 4000500"/>
              <a:gd name="T15" fmla="*/ 198544 h 2143125"/>
              <a:gd name="T16" fmla="*/ 907301 w 4000500"/>
              <a:gd name="T17" fmla="*/ 0 h 2143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00500"/>
              <a:gd name="T28" fmla="*/ 0 h 2143125"/>
              <a:gd name="T29" fmla="*/ 4000500 w 4000500"/>
              <a:gd name="T30" fmla="*/ 2143125 h 2143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00500" h="2143125">
                <a:moveTo>
                  <a:pt x="357195" y="0"/>
                </a:moveTo>
                <a:lnTo>
                  <a:pt x="3978940" y="0"/>
                </a:lnTo>
                <a:cubicBezTo>
                  <a:pt x="3990847" y="0"/>
                  <a:pt x="4000500" y="9653"/>
                  <a:pt x="4000500" y="21560"/>
                </a:cubicBezTo>
                <a:lnTo>
                  <a:pt x="4000500" y="1785930"/>
                </a:lnTo>
                <a:cubicBezTo>
                  <a:pt x="4000500" y="1983203"/>
                  <a:pt x="3840578" y="2143125"/>
                  <a:pt x="3643305" y="2143125"/>
                </a:cubicBezTo>
                <a:lnTo>
                  <a:pt x="21560" y="2143125"/>
                </a:lnTo>
                <a:cubicBezTo>
                  <a:pt x="9653" y="2143125"/>
                  <a:pt x="0" y="2133472"/>
                  <a:pt x="0" y="2121565"/>
                </a:cubicBezTo>
                <a:lnTo>
                  <a:pt x="0" y="357195"/>
                </a:lnTo>
                <a:cubicBezTo>
                  <a:pt x="0" y="159922"/>
                  <a:pt x="159922" y="0"/>
                  <a:pt x="357195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Freeform 13"/>
          <p:cNvSpPr>
            <a:spLocks noChangeArrowheads="1"/>
          </p:cNvSpPr>
          <p:nvPr/>
        </p:nvSpPr>
        <p:spPr bwMode="auto">
          <a:xfrm>
            <a:off x="5972893" y="2981874"/>
            <a:ext cx="2968625" cy="1815278"/>
          </a:xfrm>
          <a:custGeom>
            <a:avLst/>
            <a:gdLst>
              <a:gd name="T0" fmla="*/ 274733 w 4214812"/>
              <a:gd name="T1" fmla="*/ 0 h 2643188"/>
              <a:gd name="T2" fmla="*/ 2628470 w 4214812"/>
              <a:gd name="T3" fmla="*/ 0 h 2643188"/>
              <a:gd name="T4" fmla="*/ 2628470 w 4214812"/>
              <a:gd name="T5" fmla="*/ 0 h 2643188"/>
              <a:gd name="T6" fmla="*/ 2628470 w 4214812"/>
              <a:gd name="T7" fmla="*/ 219957 h 2643188"/>
              <a:gd name="T8" fmla="*/ 2353728 w 4214812"/>
              <a:gd name="T9" fmla="*/ 263950 h 2643188"/>
              <a:gd name="T10" fmla="*/ 0 w 4214812"/>
              <a:gd name="T11" fmla="*/ 263950 h 2643188"/>
              <a:gd name="T12" fmla="*/ 0 w 4214812"/>
              <a:gd name="T13" fmla="*/ 263950 h 2643188"/>
              <a:gd name="T14" fmla="*/ 0 w 4214812"/>
              <a:gd name="T15" fmla="*/ 43992 h 2643188"/>
              <a:gd name="T16" fmla="*/ 274733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1280" name="Text Box 14"/>
          <p:cNvSpPr txBox="1">
            <a:spLocks noChangeArrowheads="1"/>
          </p:cNvSpPr>
          <p:nvPr/>
        </p:nvSpPr>
        <p:spPr bwMode="auto">
          <a:xfrm>
            <a:off x="144463" y="142875"/>
            <a:ext cx="88566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году</a:t>
            </a:r>
          </a:p>
        </p:txBody>
      </p:sp>
      <p:sp>
        <p:nvSpPr>
          <p:cNvPr id="11281" name="Rectangle 15"/>
          <p:cNvSpPr>
            <a:spLocks noChangeArrowheads="1"/>
          </p:cNvSpPr>
          <p:nvPr/>
        </p:nvSpPr>
        <p:spPr bwMode="auto">
          <a:xfrm>
            <a:off x="5927179" y="2907275"/>
            <a:ext cx="3037309" cy="188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indent="449263" algn="just">
              <a:lnSpc>
                <a:spcPts val="2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в полном объеме выполнены работы по  корректировке информационной системы «Электронная модель территориальной схемы обращения с отходами на территории Кировской области»</a:t>
            </a: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142875" y="1788125"/>
            <a:ext cx="4286249" cy="1079399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«Ликвидация (рекультивация) </a:t>
            </a:r>
            <a:r>
              <a:rPr lang="ru-RU" altLang="ru-RU" sz="1600" b="1" dirty="0" smtClean="0">
                <a:solidFill>
                  <a:srgbClr val="17375E"/>
                </a:solidFill>
                <a:latin typeface="Calibri" pitchFamily="32" charset="0"/>
              </a:rPr>
              <a:t>свалок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 smtClean="0">
                <a:solidFill>
                  <a:srgbClr val="17375E"/>
                </a:solidFill>
                <a:latin typeface="Calibri" pitchFamily="32" charset="0"/>
              </a:rPr>
              <a:t> в </a:t>
            </a: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границах городов на территории </a:t>
            </a:r>
            <a:r>
              <a:rPr lang="ru-RU" altLang="ru-RU" sz="1600" b="1" dirty="0" smtClean="0">
                <a:solidFill>
                  <a:srgbClr val="17375E"/>
                </a:solidFill>
                <a:latin typeface="Calibri" pitchFamily="32" charset="0"/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 smtClean="0">
                <a:solidFill>
                  <a:srgbClr val="17375E"/>
                </a:solidFill>
                <a:latin typeface="Calibri" pitchFamily="32" charset="0"/>
              </a:rPr>
              <a:t>Кировской </a:t>
            </a: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области»</a:t>
            </a:r>
          </a:p>
        </p:txBody>
      </p:sp>
      <p:sp>
        <p:nvSpPr>
          <p:cNvPr id="11282" name="Rectangle 17"/>
          <p:cNvSpPr>
            <a:spLocks noChangeArrowheads="1"/>
          </p:cNvSpPr>
          <p:nvPr/>
        </p:nvSpPr>
        <p:spPr bwMode="auto">
          <a:xfrm>
            <a:off x="4645025" y="1780187"/>
            <a:ext cx="4284663" cy="1079500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«Формирование комплексной системы обращения с твердыми коммунальными отходами на территории Кировской области»</a:t>
            </a:r>
          </a:p>
        </p:txBody>
      </p:sp>
      <p:pic>
        <p:nvPicPr>
          <p:cNvPr id="11284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547" y="3357196"/>
            <a:ext cx="738206" cy="82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85" name="Text Box 19"/>
          <p:cNvSpPr txBox="1">
            <a:spLocks noChangeArrowheads="1"/>
          </p:cNvSpPr>
          <p:nvPr/>
        </p:nvSpPr>
        <p:spPr bwMode="auto">
          <a:xfrm>
            <a:off x="214313" y="2928364"/>
            <a:ext cx="4286250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indent="4572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eaLnBrk="1" hangingPunct="1">
              <a:lnSpc>
                <a:spcPts val="1900"/>
              </a:lnSpc>
              <a:spcAft>
                <a:spcPts val="600"/>
              </a:spcAft>
              <a:buClrTx/>
            </a:pPr>
            <a:r>
              <a:rPr lang="ru-RU" altLang="ru-RU" sz="1400" dirty="0" smtClean="0">
                <a:solidFill>
                  <a:schemeClr val="tx1"/>
                </a:solidFill>
              </a:rPr>
              <a:t>завершены все проектные работы по свалкам г. Кирова, г. Омутнинска, г. Малмыж</a:t>
            </a:r>
          </a:p>
          <a:p>
            <a:pPr eaLnBrk="1" hangingPunct="1">
              <a:lnSpc>
                <a:spcPts val="1900"/>
              </a:lnSpc>
              <a:spcAft>
                <a:spcPts val="600"/>
              </a:spcAft>
              <a:buClrTx/>
              <a:buFontTx/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заключены муниципальные контракты на рекультивацию свалок г. Малмыж, г. Омутнинск</a:t>
            </a:r>
          </a:p>
          <a:p>
            <a:pPr algn="just" eaLnBrk="1" hangingPunct="1">
              <a:lnSpc>
                <a:spcPts val="1900"/>
              </a:lnSpc>
              <a:spcAft>
                <a:spcPts val="600"/>
              </a:spcAft>
              <a:buClrTx/>
            </a:pPr>
            <a:r>
              <a:rPr lang="ru-RU" altLang="ru-RU" sz="1400" dirty="0" err="1" smtClean="0">
                <a:solidFill>
                  <a:schemeClr val="tx1"/>
                </a:solidFill>
              </a:rPr>
              <a:t>рекультивирована</a:t>
            </a:r>
            <a:r>
              <a:rPr lang="ru-RU" altLang="ru-RU" sz="1400" dirty="0" smtClean="0">
                <a:solidFill>
                  <a:schemeClr val="tx1"/>
                </a:solidFill>
              </a:rPr>
              <a:t> </a:t>
            </a:r>
            <a:r>
              <a:rPr lang="ru-RU" altLang="ru-RU" sz="1400" dirty="0">
                <a:solidFill>
                  <a:schemeClr val="tx1"/>
                </a:solidFill>
              </a:rPr>
              <a:t>свалка в </a:t>
            </a:r>
            <a:r>
              <a:rPr lang="ru-RU" altLang="ru-RU" sz="1400" dirty="0" smtClean="0">
                <a:solidFill>
                  <a:schemeClr val="tx1"/>
                </a:solidFill>
              </a:rPr>
              <a:t>г. Слободском площадью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6,67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400" dirty="0">
                <a:solidFill>
                  <a:schemeClr val="tx1"/>
                </a:solidFill>
              </a:rPr>
              <a:t>га,</a:t>
            </a:r>
            <a:r>
              <a:rPr lang="en-US" altLang="ru-RU" sz="1400" dirty="0">
                <a:solidFill>
                  <a:schemeClr val="tx1"/>
                </a:solidFill>
              </a:rPr>
              <a:t> </a:t>
            </a:r>
            <a:r>
              <a:rPr lang="ru-RU" altLang="ru-RU" sz="1400" dirty="0">
                <a:solidFill>
                  <a:schemeClr val="tx1"/>
                </a:solidFill>
              </a:rPr>
              <a:t>улучшилось качество жизни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33,77  </a:t>
            </a:r>
            <a:r>
              <a:rPr lang="ru-RU" altLang="ru-RU" sz="1400" dirty="0" smtClean="0">
                <a:solidFill>
                  <a:schemeClr val="tx1"/>
                </a:solidFill>
              </a:rPr>
              <a:t>тыс</a:t>
            </a:r>
            <a:r>
              <a:rPr lang="ru-RU" altLang="ru-RU" sz="1400" dirty="0">
                <a:solidFill>
                  <a:schemeClr val="tx1"/>
                </a:solidFill>
              </a:rPr>
              <a:t>. человек</a:t>
            </a:r>
            <a:endParaRPr lang="ru-RU" altLang="ru-RU" sz="1400" dirty="0">
              <a:solidFill>
                <a:schemeClr val="tx1"/>
              </a:solidFill>
              <a:latin typeface="Calibri" pitchFamily="32" charset="0"/>
            </a:endParaRPr>
          </a:p>
        </p:txBody>
      </p:sp>
      <p:sp>
        <p:nvSpPr>
          <p:cNvPr id="9237" name="Oval 20"/>
          <p:cNvSpPr>
            <a:spLocks noChangeArrowheads="1"/>
          </p:cNvSpPr>
          <p:nvPr/>
        </p:nvSpPr>
        <p:spPr bwMode="auto">
          <a:xfrm>
            <a:off x="274638" y="297440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9238" name="Oval 21"/>
          <p:cNvSpPr>
            <a:spLocks noChangeArrowheads="1"/>
          </p:cNvSpPr>
          <p:nvPr/>
        </p:nvSpPr>
        <p:spPr bwMode="auto">
          <a:xfrm>
            <a:off x="277813" y="3453827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9240" name="Oval 23"/>
          <p:cNvSpPr>
            <a:spLocks noChangeArrowheads="1"/>
          </p:cNvSpPr>
          <p:nvPr/>
        </p:nvSpPr>
        <p:spPr bwMode="auto">
          <a:xfrm>
            <a:off x="6633939" y="5013177"/>
            <a:ext cx="314325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6" name="Oval 21"/>
          <p:cNvSpPr>
            <a:spLocks noChangeArrowheads="1"/>
          </p:cNvSpPr>
          <p:nvPr/>
        </p:nvSpPr>
        <p:spPr bwMode="auto">
          <a:xfrm>
            <a:off x="277813" y="4025327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6044902" y="2997646"/>
            <a:ext cx="314325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588224" y="5015332"/>
            <a:ext cx="2270056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lnSpc>
                <a:spcPts val="2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 smtClean="0">
                <a:solidFill>
                  <a:schemeClr val="tx1"/>
                </a:solidFill>
              </a:rPr>
              <a:t>доля населения, которому предоставлена коммунальная услуга по обращению с ТКО составляет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98%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940473"/>
            <a:ext cx="3163367" cy="17349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17" y="4951249"/>
            <a:ext cx="3080939" cy="1724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reeform 1"/>
          <p:cNvSpPr>
            <a:spLocks noChangeArrowheads="1"/>
          </p:cNvSpPr>
          <p:nvPr/>
        </p:nvSpPr>
        <p:spPr bwMode="auto">
          <a:xfrm>
            <a:off x="1071563" y="1233066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080 h 357190"/>
              <a:gd name="T6" fmla="*/ 14519398 w 7643866"/>
              <a:gd name="T7" fmla="*/ 298815745 h 357190"/>
              <a:gd name="T8" fmla="*/ 0 w 7643866"/>
              <a:gd name="T9" fmla="*/ 298815745 h 357190"/>
              <a:gd name="T10" fmla="*/ 0 w 7643866"/>
              <a:gd name="T11" fmla="*/ 49804080 h 357190"/>
              <a:gd name="T12" fmla="*/ 33123 w 7643866"/>
              <a:gd name="T13" fmla="*/ 1458792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Freeform 2"/>
          <p:cNvSpPr>
            <a:spLocks noChangeArrowheads="1"/>
          </p:cNvSpPr>
          <p:nvPr/>
        </p:nvSpPr>
        <p:spPr bwMode="auto">
          <a:xfrm>
            <a:off x="1071563" y="651892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Freeform 3"/>
          <p:cNvSpPr>
            <a:spLocks noChangeArrowheads="1"/>
          </p:cNvSpPr>
          <p:nvPr/>
        </p:nvSpPr>
        <p:spPr bwMode="auto">
          <a:xfrm>
            <a:off x="214312" y="5492692"/>
            <a:ext cx="4572001" cy="1214438"/>
          </a:xfrm>
          <a:custGeom>
            <a:avLst/>
            <a:gdLst>
              <a:gd name="T0" fmla="*/ 576061 w 4500563"/>
              <a:gd name="T1" fmla="*/ 0 h 1428750"/>
              <a:gd name="T2" fmla="*/ 10887303 w 4500563"/>
              <a:gd name="T3" fmla="*/ 0 h 1428750"/>
              <a:gd name="T4" fmla="*/ 10887303 w 4500563"/>
              <a:gd name="T5" fmla="*/ 0 h 1428750"/>
              <a:gd name="T6" fmla="*/ 10887303 w 4500563"/>
              <a:gd name="T7" fmla="*/ 97603 h 1428750"/>
              <a:gd name="T8" fmla="*/ 10311254 w 4500563"/>
              <a:gd name="T9" fmla="*/ 117125 h 1428750"/>
              <a:gd name="T10" fmla="*/ 0 w 4500563"/>
              <a:gd name="T11" fmla="*/ 117125 h 1428750"/>
              <a:gd name="T12" fmla="*/ 0 w 4500563"/>
              <a:gd name="T13" fmla="*/ 117125 h 1428750"/>
              <a:gd name="T14" fmla="*/ 0 w 4500563"/>
              <a:gd name="T15" fmla="*/ 19520 h 1428750"/>
              <a:gd name="T16" fmla="*/ 576061 w 4500563"/>
              <a:gd name="T17" fmla="*/ 0 h 14287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500563"/>
              <a:gd name="T28" fmla="*/ 0 h 1428750"/>
              <a:gd name="T29" fmla="*/ 4500563 w 4500563"/>
              <a:gd name="T30" fmla="*/ 1428750 h 14287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500563" h="1428750">
                <a:moveTo>
                  <a:pt x="238130" y="0"/>
                </a:moveTo>
                <a:lnTo>
                  <a:pt x="4500563" y="0"/>
                </a:lnTo>
                <a:lnTo>
                  <a:pt x="4500563" y="1190620"/>
                </a:lnTo>
                <a:cubicBezTo>
                  <a:pt x="4500563" y="1322136"/>
                  <a:pt x="4393949" y="1428750"/>
                  <a:pt x="4262433" y="1428750"/>
                </a:cubicBezTo>
                <a:lnTo>
                  <a:pt x="0" y="1428750"/>
                </a:lnTo>
                <a:lnTo>
                  <a:pt x="0" y="238130"/>
                </a:lnTo>
                <a:cubicBezTo>
                  <a:pt x="0" y="106614"/>
                  <a:pt x="106614" y="0"/>
                  <a:pt x="23813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6786563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E8758EA-1206-4903-8366-7882EBEC03D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9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079" name="Line 5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0" name="Text Box 10"/>
          <p:cNvSpPr txBox="1">
            <a:spLocks noChangeArrowheads="1"/>
          </p:cNvSpPr>
          <p:nvPr/>
        </p:nvSpPr>
        <p:spPr bwMode="auto">
          <a:xfrm>
            <a:off x="1143000" y="651892"/>
            <a:ext cx="78581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081" name="Text Box 11"/>
          <p:cNvSpPr txBox="1">
            <a:spLocks noChangeArrowheads="1"/>
          </p:cNvSpPr>
          <p:nvPr/>
        </p:nvSpPr>
        <p:spPr bwMode="auto">
          <a:xfrm>
            <a:off x="1143000" y="1233066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охраны окружающей среды и экологической безопасности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082" name="Freeform 12"/>
          <p:cNvSpPr>
            <a:spLocks noChangeArrowheads="1"/>
          </p:cNvSpPr>
          <p:nvPr/>
        </p:nvSpPr>
        <p:spPr bwMode="auto">
          <a:xfrm>
            <a:off x="4929188" y="1772816"/>
            <a:ext cx="4035425" cy="1000125"/>
          </a:xfrm>
          <a:custGeom>
            <a:avLst/>
            <a:gdLst>
              <a:gd name="T0" fmla="*/ 413873 w 3571875"/>
              <a:gd name="T1" fmla="*/ 0 h 785813"/>
              <a:gd name="T2" fmla="*/ 11287180 w 3571875"/>
              <a:gd name="T3" fmla="*/ 0 h 785813"/>
              <a:gd name="T4" fmla="*/ 11287180 w 3571875"/>
              <a:gd name="T5" fmla="*/ 0 h 785813"/>
              <a:gd name="T6" fmla="*/ 11287180 w 3571875"/>
              <a:gd name="T7" fmla="*/ 7302813 h 785813"/>
              <a:gd name="T8" fmla="*/ 10873311 w 3571875"/>
              <a:gd name="T9" fmla="*/ 8763399 h 785813"/>
              <a:gd name="T10" fmla="*/ 0 w 3571875"/>
              <a:gd name="T11" fmla="*/ 8763399 h 785813"/>
              <a:gd name="T12" fmla="*/ 0 w 3571875"/>
              <a:gd name="T13" fmla="*/ 8763399 h 785813"/>
              <a:gd name="T14" fmla="*/ 0 w 3571875"/>
              <a:gd name="T15" fmla="*/ 1460585 h 785813"/>
              <a:gd name="T16" fmla="*/ 413873 w 3571875"/>
              <a:gd name="T17" fmla="*/ 0 h 7858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785813"/>
              <a:gd name="T29" fmla="*/ 3571875 w 3571875"/>
              <a:gd name="T30" fmla="*/ 785813 h 78581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785813">
                <a:moveTo>
                  <a:pt x="130971" y="0"/>
                </a:moveTo>
                <a:lnTo>
                  <a:pt x="3571875" y="0"/>
                </a:lnTo>
                <a:lnTo>
                  <a:pt x="3571875" y="654842"/>
                </a:lnTo>
                <a:cubicBezTo>
                  <a:pt x="3571875" y="727175"/>
                  <a:pt x="3513237" y="785813"/>
                  <a:pt x="3440904" y="785813"/>
                </a:cubicBezTo>
                <a:lnTo>
                  <a:pt x="0" y="785813"/>
                </a:lnTo>
                <a:lnTo>
                  <a:pt x="0" y="130971"/>
                </a:lnTo>
                <a:cubicBezTo>
                  <a:pt x="0" y="58638"/>
                  <a:pt x="58638" y="0"/>
                  <a:pt x="13097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Freeform 13"/>
          <p:cNvSpPr>
            <a:spLocks noChangeArrowheads="1"/>
          </p:cNvSpPr>
          <p:nvPr/>
        </p:nvSpPr>
        <p:spPr bwMode="auto">
          <a:xfrm>
            <a:off x="4929188" y="2844379"/>
            <a:ext cx="4035425" cy="732532"/>
          </a:xfrm>
          <a:custGeom>
            <a:avLst/>
            <a:gdLst>
              <a:gd name="T0" fmla="*/ 451497 w 3571875"/>
              <a:gd name="T1" fmla="*/ 0 h 857250"/>
              <a:gd name="T2" fmla="*/ 11287180 w 3571875"/>
              <a:gd name="T3" fmla="*/ 0 h 857250"/>
              <a:gd name="T4" fmla="*/ 11287180 w 3571875"/>
              <a:gd name="T5" fmla="*/ 0 h 857250"/>
              <a:gd name="T6" fmla="*/ 11287180 w 3571875"/>
              <a:gd name="T7" fmla="*/ 299258 h 857250"/>
              <a:gd name="T8" fmla="*/ 10835676 w 3571875"/>
              <a:gd name="T9" fmla="*/ 359110 h 857250"/>
              <a:gd name="T10" fmla="*/ 0 w 3571875"/>
              <a:gd name="T11" fmla="*/ 359110 h 857250"/>
              <a:gd name="T12" fmla="*/ 0 w 3571875"/>
              <a:gd name="T13" fmla="*/ 359110 h 857250"/>
              <a:gd name="T14" fmla="*/ 0 w 3571875"/>
              <a:gd name="T15" fmla="*/ 59853 h 857250"/>
              <a:gd name="T16" fmla="*/ 451497 w 357187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857250"/>
              <a:gd name="T29" fmla="*/ 3571875 w 357187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857250">
                <a:moveTo>
                  <a:pt x="142878" y="0"/>
                </a:moveTo>
                <a:lnTo>
                  <a:pt x="3571875" y="0"/>
                </a:lnTo>
                <a:lnTo>
                  <a:pt x="3571875" y="714372"/>
                </a:lnTo>
                <a:cubicBezTo>
                  <a:pt x="3571875" y="793281"/>
                  <a:pt x="3507906" y="857250"/>
                  <a:pt x="342899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Text Box 14"/>
          <p:cNvSpPr txBox="1">
            <a:spLocks noChangeArrowheads="1"/>
          </p:cNvSpPr>
          <p:nvPr/>
        </p:nvSpPr>
        <p:spPr bwMode="auto">
          <a:xfrm>
            <a:off x="5071939" y="1772816"/>
            <a:ext cx="3892549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800"/>
              </a:lnSpc>
              <a:buClrTx/>
              <a:buFontTx/>
              <a:buNone/>
            </a:pPr>
            <a:r>
              <a:rPr lang="ru-RU" altLang="ru-RU" sz="1400" dirty="0" smtClean="0">
                <a:solidFill>
                  <a:srgbClr val="000000"/>
                </a:solidFill>
              </a:rPr>
              <a:t>     подготовлено </a:t>
            </a:r>
            <a:r>
              <a:rPr lang="ru-RU" altLang="ru-RU" sz="1400" b="1" dirty="0" smtClean="0">
                <a:solidFill>
                  <a:srgbClr val="0070C0"/>
                </a:solidFill>
              </a:rPr>
              <a:t>1211</a:t>
            </a:r>
            <a:r>
              <a:rPr lang="ru-RU" altLang="ru-RU" sz="1400" dirty="0" smtClean="0">
                <a:solidFill>
                  <a:srgbClr val="0070C0"/>
                </a:solidFill>
              </a:rPr>
              <a:t> </a:t>
            </a:r>
            <a:r>
              <a:rPr lang="ru-RU" altLang="ru-RU" sz="1400" dirty="0" err="1">
                <a:solidFill>
                  <a:srgbClr val="000000"/>
                </a:solidFill>
              </a:rPr>
              <a:t>информповодов</a:t>
            </a:r>
            <a:r>
              <a:rPr lang="ru-RU" altLang="ru-RU" sz="1400" dirty="0">
                <a:solidFill>
                  <a:srgbClr val="000000"/>
                </a:solidFill>
              </a:rPr>
              <a:t>:</a:t>
            </a:r>
            <a:endParaRPr lang="en-US" altLang="ru-RU" sz="1400" dirty="0">
              <a:solidFill>
                <a:srgbClr val="000000"/>
              </a:solidFill>
            </a:endParaRPr>
          </a:p>
          <a:p>
            <a:pPr eaLnBrk="1" hangingPunct="1">
              <a:lnSpc>
                <a:spcPts val="1800"/>
              </a:lnSpc>
              <a:buClrTx/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</a:rPr>
              <a:t>61 </a:t>
            </a:r>
            <a:r>
              <a:rPr lang="ru-RU" altLang="ru-RU" sz="1400" dirty="0" smtClean="0">
                <a:solidFill>
                  <a:srgbClr val="000000"/>
                </a:solidFill>
              </a:rPr>
              <a:t>видео сюжетов, </a:t>
            </a:r>
            <a:r>
              <a:rPr lang="ru-RU" altLang="ru-RU" sz="1400" b="1" dirty="0">
                <a:solidFill>
                  <a:srgbClr val="0070C0"/>
                </a:solidFill>
              </a:rPr>
              <a:t>5</a:t>
            </a:r>
            <a:r>
              <a:rPr lang="ru-RU" altLang="ru-RU" sz="1400" dirty="0" smtClean="0">
                <a:solidFill>
                  <a:srgbClr val="000000"/>
                </a:solidFill>
              </a:rPr>
              <a:t> </a:t>
            </a:r>
            <a:r>
              <a:rPr lang="en-US" altLang="ru-RU" sz="1400" dirty="0" smtClean="0">
                <a:solidFill>
                  <a:srgbClr val="000000"/>
                </a:solidFill>
              </a:rPr>
              <a:t>р</a:t>
            </a:r>
            <a:r>
              <a:rPr lang="ru-RU" altLang="ru-RU" sz="1400" dirty="0" err="1">
                <a:solidFill>
                  <a:srgbClr val="000000"/>
                </a:solidFill>
              </a:rPr>
              <a:t>адиокомментариев</a:t>
            </a:r>
            <a:r>
              <a:rPr lang="en-US" altLang="ru-RU" sz="1400" dirty="0" smtClean="0">
                <a:solidFill>
                  <a:srgbClr val="000000"/>
                </a:solidFill>
              </a:rPr>
              <a:t>,</a:t>
            </a:r>
            <a:r>
              <a:rPr lang="ru-RU" altLang="ru-RU" sz="1400" dirty="0" smtClean="0">
                <a:solidFill>
                  <a:srgbClr val="000000"/>
                </a:solidFill>
              </a:rPr>
              <a:t> </a:t>
            </a:r>
            <a:r>
              <a:rPr lang="ru-RU" altLang="ru-RU" sz="1400" b="1" dirty="0">
                <a:solidFill>
                  <a:srgbClr val="0070C0"/>
                </a:solidFill>
              </a:rPr>
              <a:t>50</a:t>
            </a:r>
            <a:r>
              <a:rPr lang="ru-RU" altLang="ru-RU" sz="1400" dirty="0" smtClean="0">
                <a:solidFill>
                  <a:srgbClr val="000000"/>
                </a:solidFill>
              </a:rPr>
              <a:t> видеокомментариев, </a:t>
            </a:r>
            <a:r>
              <a:rPr lang="ru-RU" altLang="ru-RU" sz="1400" b="1" dirty="0">
                <a:solidFill>
                  <a:srgbClr val="0070C0"/>
                </a:solidFill>
              </a:rPr>
              <a:t>3</a:t>
            </a:r>
            <a:r>
              <a:rPr lang="ru-RU" altLang="ru-RU" sz="1400" dirty="0" smtClean="0">
                <a:solidFill>
                  <a:srgbClr val="000000"/>
                </a:solidFill>
              </a:rPr>
              <a:t> видео-интервью, </a:t>
            </a:r>
            <a:r>
              <a:rPr lang="en-US" altLang="ru-RU" sz="1400" dirty="0" smtClean="0">
                <a:solidFill>
                  <a:srgbClr val="000000"/>
                </a:solidFill>
              </a:rPr>
              <a:t> </a:t>
            </a:r>
            <a:endParaRPr lang="en-US" altLang="ru-RU" sz="1400" dirty="0">
              <a:solidFill>
                <a:srgbClr val="000000"/>
              </a:solidFill>
            </a:endParaRPr>
          </a:p>
          <a:p>
            <a:pPr eaLnBrk="1" hangingPunct="1">
              <a:lnSpc>
                <a:spcPts val="1800"/>
              </a:lnSpc>
              <a:buClrTx/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</a:rPr>
              <a:t>10 </a:t>
            </a:r>
            <a:r>
              <a:rPr lang="ru-RU" altLang="ru-RU" sz="1400" dirty="0">
                <a:solidFill>
                  <a:srgbClr val="000000"/>
                </a:solidFill>
              </a:rPr>
              <a:t>прямых эфиров</a:t>
            </a:r>
            <a:r>
              <a:rPr lang="en-US" altLang="ru-RU" sz="1400" dirty="0">
                <a:solidFill>
                  <a:srgbClr val="000000"/>
                </a:solidFill>
              </a:rPr>
              <a:t> </a:t>
            </a:r>
            <a:endParaRPr lang="ru-RU" altLang="ru-RU" sz="1400" dirty="0">
              <a:solidFill>
                <a:srgbClr val="000000"/>
              </a:solidFill>
            </a:endParaRPr>
          </a:p>
        </p:txBody>
      </p:sp>
      <p:sp>
        <p:nvSpPr>
          <p:cNvPr id="3085" name="Text Box 15"/>
          <p:cNvSpPr txBox="1">
            <a:spLocks noChangeArrowheads="1"/>
          </p:cNvSpPr>
          <p:nvPr/>
        </p:nvSpPr>
        <p:spPr bwMode="auto">
          <a:xfrm>
            <a:off x="5286375" y="2842791"/>
            <a:ext cx="3675063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800"/>
              </a:lnSpc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произведен капитальный ремонт, реконструкция и строительство очистных сооружений</a:t>
            </a:r>
          </a:p>
        </p:txBody>
      </p:sp>
      <p:sp>
        <p:nvSpPr>
          <p:cNvPr id="3086" name="Text Box 16"/>
          <p:cNvSpPr txBox="1">
            <a:spLocks noChangeArrowheads="1"/>
          </p:cNvSpPr>
          <p:nvPr/>
        </p:nvSpPr>
        <p:spPr bwMode="auto">
          <a:xfrm>
            <a:off x="144463" y="142875"/>
            <a:ext cx="88566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</a:t>
            </a:r>
            <a:r>
              <a:rPr lang="ru-RU" altLang="ru-RU" sz="2000" b="1" dirty="0" smtClean="0">
                <a:solidFill>
                  <a:srgbClr val="17375E"/>
                </a:solidFill>
                <a:latin typeface="Calibri" pitchFamily="32" charset="0"/>
              </a:rPr>
              <a:t>2022 </a:t>
            </a: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году</a:t>
            </a:r>
          </a:p>
        </p:txBody>
      </p:sp>
      <p:sp>
        <p:nvSpPr>
          <p:cNvPr id="3087" name="Rectangle 17"/>
          <p:cNvSpPr>
            <a:spLocks noChangeArrowheads="1"/>
          </p:cNvSpPr>
          <p:nvPr/>
        </p:nvSpPr>
        <p:spPr bwMode="auto">
          <a:xfrm>
            <a:off x="357188" y="5492692"/>
            <a:ext cx="4429125" cy="124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indent="-184150">
              <a:lnSpc>
                <a:spcPts val="1800"/>
              </a:lnSpc>
              <a:buClrTx/>
              <a:buFontTx/>
              <a:buNone/>
              <a:tabLst>
                <a:tab pos="185738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	проведено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3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внеплановых проверки,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возбуждено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72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 дела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об административных 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 правонарушениях, рассмотрено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286</a:t>
            </a:r>
            <a:r>
              <a:rPr lang="ru-RU" altLang="ru-RU" sz="1600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протоколов, наложено штрафов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902</a:t>
            </a:r>
            <a:r>
              <a:rPr lang="ru-RU" altLang="ru-RU" sz="1600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тыс.руб., взыскано </a:t>
            </a:r>
            <a:r>
              <a:rPr lang="ru-RU" altLang="ru-RU" sz="1600" b="1" dirty="0" smtClean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3104</a:t>
            </a:r>
            <a:r>
              <a:rPr lang="ru-RU" altLang="ru-RU" sz="1600" dirty="0" smtClean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тыс.руб.</a:t>
            </a:r>
          </a:p>
        </p:txBody>
      </p:sp>
      <p:sp>
        <p:nvSpPr>
          <p:cNvPr id="10259" name="Oval 18"/>
          <p:cNvSpPr>
            <a:spLocks noChangeArrowheads="1"/>
          </p:cNvSpPr>
          <p:nvPr/>
        </p:nvSpPr>
        <p:spPr bwMode="auto">
          <a:xfrm>
            <a:off x="214313" y="5492692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089" name="Freeform 21"/>
          <p:cNvSpPr>
            <a:spLocks noChangeArrowheads="1"/>
          </p:cNvSpPr>
          <p:nvPr/>
        </p:nvSpPr>
        <p:spPr bwMode="auto">
          <a:xfrm>
            <a:off x="4929188" y="3648919"/>
            <a:ext cx="4035425" cy="784830"/>
          </a:xfrm>
          <a:custGeom>
            <a:avLst/>
            <a:gdLst>
              <a:gd name="T0" fmla="*/ 526747 w 3571875"/>
              <a:gd name="T1" fmla="*/ 0 h 1000125"/>
              <a:gd name="T2" fmla="*/ 11287180 w 3571875"/>
              <a:gd name="T3" fmla="*/ 0 h 1000125"/>
              <a:gd name="T4" fmla="*/ 11287180 w 3571875"/>
              <a:gd name="T5" fmla="*/ 0 h 1000125"/>
              <a:gd name="T6" fmla="*/ 11287180 w 3571875"/>
              <a:gd name="T7" fmla="*/ 522056 h 1000125"/>
              <a:gd name="T8" fmla="*/ 10760424 w 3571875"/>
              <a:gd name="T9" fmla="*/ 626471 h 1000125"/>
              <a:gd name="T10" fmla="*/ 0 w 3571875"/>
              <a:gd name="T11" fmla="*/ 626471 h 1000125"/>
              <a:gd name="T12" fmla="*/ 0 w 3571875"/>
              <a:gd name="T13" fmla="*/ 626471 h 1000125"/>
              <a:gd name="T14" fmla="*/ 0 w 3571875"/>
              <a:gd name="T15" fmla="*/ 104413 h 1000125"/>
              <a:gd name="T16" fmla="*/ 526747 w 3571875"/>
              <a:gd name="T17" fmla="*/ 0 h 1000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000125"/>
              <a:gd name="T29" fmla="*/ 3571875 w 3571875"/>
              <a:gd name="T30" fmla="*/ 1000125 h 1000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000125">
                <a:moveTo>
                  <a:pt x="166691" y="0"/>
                </a:moveTo>
                <a:lnTo>
                  <a:pt x="3571875" y="0"/>
                </a:lnTo>
                <a:lnTo>
                  <a:pt x="3571875" y="833434"/>
                </a:lnTo>
                <a:cubicBezTo>
                  <a:pt x="3571875" y="925495"/>
                  <a:pt x="3497245" y="1000125"/>
                  <a:pt x="3405184" y="1000125"/>
                </a:cubicBezTo>
                <a:lnTo>
                  <a:pt x="0" y="1000125"/>
                </a:lnTo>
                <a:lnTo>
                  <a:pt x="0" y="166691"/>
                </a:lnTo>
                <a:cubicBezTo>
                  <a:pt x="0" y="74630"/>
                  <a:pt x="74630" y="0"/>
                  <a:pt x="16669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4" name="Oval 23"/>
          <p:cNvSpPr>
            <a:spLocks noChangeArrowheads="1"/>
          </p:cNvSpPr>
          <p:nvPr/>
        </p:nvSpPr>
        <p:spPr bwMode="auto">
          <a:xfrm>
            <a:off x="4929188" y="2844378"/>
            <a:ext cx="290512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10265" name="Oval 24"/>
          <p:cNvSpPr>
            <a:spLocks noChangeArrowheads="1"/>
          </p:cNvSpPr>
          <p:nvPr/>
        </p:nvSpPr>
        <p:spPr bwMode="auto">
          <a:xfrm>
            <a:off x="4929188" y="1772816"/>
            <a:ext cx="290512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10266" name="Oval 25"/>
          <p:cNvSpPr>
            <a:spLocks noChangeArrowheads="1"/>
          </p:cNvSpPr>
          <p:nvPr/>
        </p:nvSpPr>
        <p:spPr bwMode="auto">
          <a:xfrm>
            <a:off x="4929188" y="3648918"/>
            <a:ext cx="290512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093" name="Freeform 26"/>
          <p:cNvSpPr>
            <a:spLocks noChangeArrowheads="1"/>
          </p:cNvSpPr>
          <p:nvPr/>
        </p:nvSpPr>
        <p:spPr bwMode="auto">
          <a:xfrm>
            <a:off x="214313" y="4548807"/>
            <a:ext cx="4572000" cy="785813"/>
          </a:xfrm>
          <a:custGeom>
            <a:avLst/>
            <a:gdLst>
              <a:gd name="T0" fmla="*/ 2249095 w 3571875"/>
              <a:gd name="T1" fmla="*/ 0 h 1143000"/>
              <a:gd name="T2" fmla="*/ 42169620 w 3571875"/>
              <a:gd name="T3" fmla="*/ 0 h 1143000"/>
              <a:gd name="T4" fmla="*/ 42169620 w 3571875"/>
              <a:gd name="T5" fmla="*/ 0 h 1143000"/>
              <a:gd name="T6" fmla="*/ 42169620 w 3571875"/>
              <a:gd name="T7" fmla="*/ 37872 h 1143000"/>
              <a:gd name="T8" fmla="*/ 39920507 w 3571875"/>
              <a:gd name="T9" fmla="*/ 45447 h 1143000"/>
              <a:gd name="T10" fmla="*/ 0 w 3571875"/>
              <a:gd name="T11" fmla="*/ 45447 h 1143000"/>
              <a:gd name="T12" fmla="*/ 0 w 3571875"/>
              <a:gd name="T13" fmla="*/ 45447 h 1143000"/>
              <a:gd name="T14" fmla="*/ 0 w 3571875"/>
              <a:gd name="T15" fmla="*/ 7575 h 1143000"/>
              <a:gd name="T16" fmla="*/ 2249095 w 3571875"/>
              <a:gd name="T17" fmla="*/ 0 h 1143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143000"/>
              <a:gd name="T29" fmla="*/ 3571875 w 3571875"/>
              <a:gd name="T30" fmla="*/ 1143000 h 1143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143000">
                <a:moveTo>
                  <a:pt x="190504" y="0"/>
                </a:moveTo>
                <a:lnTo>
                  <a:pt x="3571875" y="0"/>
                </a:lnTo>
                <a:lnTo>
                  <a:pt x="3571875" y="952496"/>
                </a:lnTo>
                <a:cubicBezTo>
                  <a:pt x="3571875" y="1057708"/>
                  <a:pt x="3486583" y="1143000"/>
                  <a:pt x="3381371" y="1143000"/>
                </a:cubicBezTo>
                <a:lnTo>
                  <a:pt x="0" y="1143000"/>
                </a:lnTo>
                <a:lnTo>
                  <a:pt x="0" y="190504"/>
                </a:lnTo>
                <a:cubicBezTo>
                  <a:pt x="0" y="85292"/>
                  <a:pt x="85292" y="0"/>
                  <a:pt x="190504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Text Box 27"/>
          <p:cNvSpPr txBox="1">
            <a:spLocks noChangeArrowheads="1"/>
          </p:cNvSpPr>
          <p:nvPr/>
        </p:nvSpPr>
        <p:spPr bwMode="auto">
          <a:xfrm>
            <a:off x="571500" y="4509120"/>
            <a:ext cx="4214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900"/>
              </a:lnSpc>
              <a:buClrTx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путем проведения  </a:t>
            </a:r>
            <a:r>
              <a:rPr lang="ru-RU" altLang="ru-RU" sz="1600" b="1">
                <a:solidFill>
                  <a:srgbClr val="0070C0"/>
                </a:solidFill>
                <a:latin typeface="Calibri" pitchFamily="32" charset="0"/>
              </a:rPr>
              <a:t>280</a:t>
            </a: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 контрольно-рейдовых мероприятий обеспечена охрана территории государственных природных заказников </a:t>
            </a:r>
          </a:p>
        </p:txBody>
      </p:sp>
      <p:sp>
        <p:nvSpPr>
          <p:cNvPr id="10269" name="Oval 28"/>
          <p:cNvSpPr>
            <a:spLocks noChangeArrowheads="1"/>
          </p:cNvSpPr>
          <p:nvPr/>
        </p:nvSpPr>
        <p:spPr bwMode="auto">
          <a:xfrm>
            <a:off x="214313" y="4548807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096" name="Прямоугольник 29"/>
          <p:cNvSpPr>
            <a:spLocks noChangeArrowheads="1"/>
          </p:cNvSpPr>
          <p:nvPr/>
        </p:nvSpPr>
        <p:spPr bwMode="auto">
          <a:xfrm>
            <a:off x="5286375" y="3648918"/>
            <a:ext cx="367506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-7938" eaLnBrk="0" hangingPunct="0">
              <a:lnSpc>
                <a:spcPts val="1800"/>
              </a:lnSpc>
              <a:buClr>
                <a:schemeClr val="accent1"/>
              </a:buClr>
              <a:buSzPct val="76000"/>
            </a:pPr>
            <a:r>
              <a:rPr lang="ru-RU" sz="1400" dirty="0" smtClean="0">
                <a:solidFill>
                  <a:schemeClr val="tx1"/>
                </a:solidFill>
              </a:rPr>
              <a:t>определены границы </a:t>
            </a:r>
            <a:r>
              <a:rPr lang="ru-RU" sz="1400" b="1" dirty="0" smtClean="0">
                <a:solidFill>
                  <a:srgbClr val="0070C0"/>
                </a:solidFill>
              </a:rPr>
              <a:t>12</a:t>
            </a:r>
            <a:r>
              <a:rPr lang="ru-RU" sz="1400" dirty="0" smtClean="0">
                <a:solidFill>
                  <a:schemeClr val="tx1"/>
                </a:solidFill>
              </a:rPr>
              <a:t> водных объектов общей протяженностью </a:t>
            </a:r>
            <a:r>
              <a:rPr lang="ru-RU" sz="1400" b="1" dirty="0" smtClean="0">
                <a:solidFill>
                  <a:srgbClr val="0070C0"/>
                </a:solidFill>
              </a:rPr>
              <a:t>2,3 </a:t>
            </a:r>
            <a:r>
              <a:rPr lang="ru-RU" sz="1400" dirty="0" smtClean="0">
                <a:solidFill>
                  <a:schemeClr val="tx1"/>
                </a:solidFill>
              </a:rPr>
              <a:t>тыс. км.</a:t>
            </a:r>
          </a:p>
          <a:p>
            <a:pPr indent="-7938" eaLnBrk="0" hangingPunct="0">
              <a:lnSpc>
                <a:spcPts val="1800"/>
              </a:lnSpc>
              <a:buClr>
                <a:schemeClr val="accent1"/>
              </a:buClr>
              <a:buSzPct val="76000"/>
            </a:pPr>
            <a:r>
              <a:rPr lang="ru-RU" sz="1400" dirty="0" smtClean="0">
                <a:solidFill>
                  <a:schemeClr val="tx1"/>
                </a:solidFill>
              </a:rPr>
              <a:t>Объем субвенций </a:t>
            </a:r>
            <a:r>
              <a:rPr lang="ru-RU" sz="1400" b="1" dirty="0" smtClean="0">
                <a:solidFill>
                  <a:srgbClr val="0070C0"/>
                </a:solidFill>
              </a:rPr>
              <a:t>1,9 </a:t>
            </a:r>
            <a:r>
              <a:rPr lang="ru-RU" sz="1400" dirty="0" smtClean="0">
                <a:solidFill>
                  <a:schemeClr val="tx1"/>
                </a:solidFill>
              </a:rPr>
              <a:t>млн.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098" name="Text Box 6"/>
          <p:cNvSpPr txBox="1">
            <a:spLocks noChangeArrowheads="1"/>
          </p:cNvSpPr>
          <p:nvPr/>
        </p:nvSpPr>
        <p:spPr bwMode="auto">
          <a:xfrm>
            <a:off x="107950" y="743967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3099" name="Text Box 7"/>
          <p:cNvSpPr txBox="1">
            <a:spLocks noChangeArrowheads="1"/>
          </p:cNvSpPr>
          <p:nvPr/>
        </p:nvSpPr>
        <p:spPr bwMode="auto">
          <a:xfrm>
            <a:off x="107950" y="1334666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3100" name="Line 8"/>
          <p:cNvSpPr>
            <a:spLocks noChangeShapeType="1"/>
          </p:cNvSpPr>
          <p:nvPr/>
        </p:nvSpPr>
        <p:spPr bwMode="auto">
          <a:xfrm>
            <a:off x="214313" y="1142430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01" name="Line 9"/>
          <p:cNvSpPr>
            <a:spLocks noChangeShapeType="1"/>
          </p:cNvSpPr>
          <p:nvPr/>
        </p:nvSpPr>
        <p:spPr bwMode="auto">
          <a:xfrm>
            <a:off x="142875" y="1725191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0" name="Рисунок 29" descr="C:\Users\Goncova\Downloads\р. Чепца Лист 7 10000_page-0001.jpg"/>
          <p:cNvPicPr/>
          <p:nvPr/>
        </p:nvPicPr>
        <p:blipFill rotWithShape="1">
          <a:blip r:embed="rId3" cstate="print"/>
          <a:srcRect l="7975" t="16355" r="2119" b="4971"/>
          <a:stretch/>
        </p:blipFill>
        <p:spPr bwMode="auto">
          <a:xfrm>
            <a:off x="5580113" y="4585039"/>
            <a:ext cx="3045816" cy="2090397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algn="tl" rotWithShape="0">
              <a:srgbClr val="000000"/>
            </a:outerShdw>
          </a:effectLst>
        </p:spPr>
      </p:pic>
      <p:sp>
        <p:nvSpPr>
          <p:cNvPr id="32" name="Прямоугольник 29"/>
          <p:cNvSpPr>
            <a:spLocks noChangeArrowheads="1"/>
          </p:cNvSpPr>
          <p:nvPr/>
        </p:nvSpPr>
        <p:spPr bwMode="auto">
          <a:xfrm>
            <a:off x="7292536" y="5229200"/>
            <a:ext cx="74804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-7938" eaLnBrk="0" hangingPunct="0">
              <a:lnSpc>
                <a:spcPts val="1800"/>
              </a:lnSpc>
              <a:buClr>
                <a:schemeClr val="accent1"/>
              </a:buClr>
              <a:buSzPct val="76000"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р. Чепца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29"/>
          <p:cNvSpPr>
            <a:spLocks noChangeArrowheads="1"/>
          </p:cNvSpPr>
          <p:nvPr/>
        </p:nvSpPr>
        <p:spPr bwMode="auto">
          <a:xfrm>
            <a:off x="6911976" y="4515876"/>
            <a:ext cx="1182246" cy="3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-7938" eaLnBrk="0" hangingPunct="0">
              <a:lnSpc>
                <a:spcPts val="1800"/>
              </a:lnSpc>
              <a:buClr>
                <a:schemeClr val="accent1"/>
              </a:buClr>
              <a:buSzPct val="76000"/>
            </a:pPr>
            <a:r>
              <a:rPr lang="ru-RU" sz="1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Фаленский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30" name="Picture 5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4" t="8208" r="8405" b="13267"/>
          <a:stretch/>
        </p:blipFill>
        <p:spPr bwMode="auto">
          <a:xfrm>
            <a:off x="220055" y="2420888"/>
            <a:ext cx="2483895" cy="17952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31" name="Picture 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858" y="2420888"/>
            <a:ext cx="1995166" cy="17952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111124" y="1966914"/>
            <a:ext cx="4603179" cy="309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 eaLnBrk="1" hangingPunct="1">
              <a:defRPr sz="1400" b="1">
                <a:solidFill>
                  <a:srgbClr val="0070C0"/>
                </a:solidFill>
              </a:defRPr>
            </a:lvl1pPr>
          </a:lstStyle>
          <a:p>
            <a:r>
              <a:rPr lang="ru-RU" altLang="ru-RU" dirty="0"/>
              <a:t>Экологическое образование и просвещение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6965</TotalTime>
  <Words>1030</Words>
  <Application>Microsoft Office PowerPoint</Application>
  <PresentationFormat>Экран (4:3)</PresentationFormat>
  <Paragraphs>233</Paragraphs>
  <Slides>12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Тема Office</vt:lpstr>
      <vt:lpstr>1_Тема Office</vt:lpstr>
      <vt:lpstr>Chart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Babkina</cp:lastModifiedBy>
  <cp:revision>1087</cp:revision>
  <cp:lastPrinted>1601-01-01T00:00:00Z</cp:lastPrinted>
  <dcterms:created xsi:type="dcterms:W3CDTF">2020-09-21T10:46:46Z</dcterms:created>
  <dcterms:modified xsi:type="dcterms:W3CDTF">2023-03-30T14:00:15Z</dcterms:modified>
</cp:coreProperties>
</file>