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608" r:id="rId2"/>
    <p:sldId id="730" r:id="rId3"/>
    <p:sldId id="810" r:id="rId4"/>
    <p:sldId id="811" r:id="rId5"/>
    <p:sldId id="812" r:id="rId6"/>
    <p:sldId id="813" r:id="rId7"/>
    <p:sldId id="809" r:id="rId8"/>
    <p:sldId id="795" r:id="rId9"/>
    <p:sldId id="808" r:id="rId10"/>
    <p:sldId id="814" r:id="rId11"/>
    <p:sldId id="815" r:id="rId12"/>
    <p:sldId id="816" r:id="rId13"/>
    <p:sldId id="804" r:id="rId14"/>
    <p:sldId id="807" r:id="rId15"/>
    <p:sldId id="794" r:id="rId16"/>
  </p:sldIdLst>
  <p:sldSz cx="10080625" cy="7559675"/>
  <p:notesSz cx="9926638" cy="6797675"/>
  <p:defaultTextStyle>
    <a:defPPr>
      <a:defRPr lang="en-GB"/>
    </a:defPPr>
    <a:lvl1pPr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1pPr>
    <a:lvl2pPr marL="4302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2pPr>
    <a:lvl3pPr marL="6461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3pPr>
    <a:lvl4pPr marL="862013" indent="-214313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4pPr>
    <a:lvl5pPr marL="10779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183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 Windows" initials="ПW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99CC"/>
    <a:srgbClr val="C4CEF8"/>
    <a:srgbClr val="008000"/>
    <a:srgbClr val="0033CC"/>
    <a:srgbClr val="CCFFCC"/>
    <a:srgbClr val="E7EEFD"/>
    <a:srgbClr val="FDCC69"/>
    <a:srgbClr val="FF9966"/>
    <a:srgbClr val="FF9933"/>
    <a:srgbClr val="99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96207" autoAdjust="0"/>
  </p:normalViewPr>
  <p:slideViewPr>
    <p:cSldViewPr snapToGrid="0">
      <p:cViewPr>
        <p:scale>
          <a:sx n="100" d="100"/>
          <a:sy n="100" d="100"/>
        </p:scale>
        <p:origin x="-2184" y="-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5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9" d="100"/>
          <a:sy n="119" d="100"/>
        </p:scale>
        <p:origin x="-1998" y="-102"/>
      </p:cViewPr>
      <p:guideLst>
        <p:guide orient="horz" pos="1832"/>
        <p:guide pos="2837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7AD5CB-2C6F-4B26-AE50-A090E852F1D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63356B-E7E6-45D2-AEEA-D668913A3368}">
      <dgm:prSet phldrT="[Текст]" custT="1"/>
      <dgm:spPr>
        <a:solidFill>
          <a:schemeClr val="accent4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just"/>
          <a:r>
            <a:rPr lang="ru-RU" sz="3200" dirty="0" smtClean="0">
              <a:solidFill>
                <a:schemeClr val="tx2">
                  <a:lumMod val="75000"/>
                </a:schemeClr>
              </a:solidFill>
              <a:latin typeface="+mj-lt"/>
            </a:rPr>
            <a:t>Государственный гражданский служащий осуществлял проверки в отношении подведомственного учреждения, в котором трудоустроена его супруга </a:t>
          </a:r>
          <a:endParaRPr lang="ru-RU" sz="3200" dirty="0">
            <a:solidFill>
              <a:schemeClr val="tx2">
                <a:lumMod val="75000"/>
              </a:schemeClr>
            </a:solidFill>
            <a:latin typeface="+mj-lt"/>
          </a:endParaRPr>
        </a:p>
      </dgm:t>
    </dgm:pt>
    <dgm:pt modelId="{6FA44415-C1CC-47E6-8282-66D121FF774C}" type="parTrans" cxnId="{95980AA5-2D20-4E44-A150-27022A24A7F2}">
      <dgm:prSet/>
      <dgm:spPr/>
      <dgm:t>
        <a:bodyPr/>
        <a:lstStyle/>
        <a:p>
          <a:endParaRPr lang="ru-RU"/>
        </a:p>
      </dgm:t>
    </dgm:pt>
    <dgm:pt modelId="{E700866B-3FE1-475C-80E8-37E2287C8082}" type="sibTrans" cxnId="{95980AA5-2D20-4E44-A150-27022A24A7F2}">
      <dgm:prSet/>
      <dgm:spPr/>
      <dgm:t>
        <a:bodyPr/>
        <a:lstStyle/>
        <a:p>
          <a:endParaRPr lang="ru-RU"/>
        </a:p>
      </dgm:t>
    </dgm:pt>
    <dgm:pt modelId="{418EE0E9-43BB-40C5-AD56-028A02A82FAA}">
      <dgm:prSet custT="1"/>
      <dgm:spPr>
        <a:solidFill>
          <a:schemeClr val="accent4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just"/>
          <a:r>
            <a:rPr lang="ru-RU" sz="3200" b="0" dirty="0" smtClean="0">
              <a:solidFill>
                <a:schemeClr val="tx2">
                  <a:lumMod val="75000"/>
                </a:schemeClr>
              </a:solidFill>
              <a:latin typeface="+mj-lt"/>
            </a:rPr>
            <a:t>Руководитель учреждения устанавливал выплаты стимулирующего характера в отношении супруги, которая является работником данного учреждения</a:t>
          </a:r>
          <a:endParaRPr lang="ru-RU" sz="3200" b="0" dirty="0">
            <a:solidFill>
              <a:schemeClr val="tx2">
                <a:lumMod val="75000"/>
              </a:schemeClr>
            </a:solidFill>
            <a:latin typeface="+mj-lt"/>
          </a:endParaRPr>
        </a:p>
      </dgm:t>
    </dgm:pt>
    <dgm:pt modelId="{78A0C5C6-96A0-440D-8FBE-B34771A3B99B}" type="parTrans" cxnId="{EA4FC25E-9625-47B1-A278-AAE5E51ECDB8}">
      <dgm:prSet/>
      <dgm:spPr/>
      <dgm:t>
        <a:bodyPr/>
        <a:lstStyle/>
        <a:p>
          <a:endParaRPr lang="ru-RU"/>
        </a:p>
      </dgm:t>
    </dgm:pt>
    <dgm:pt modelId="{D6A14A10-889E-4B94-AF52-F5DEB24A3975}" type="sibTrans" cxnId="{EA4FC25E-9625-47B1-A278-AAE5E51ECDB8}">
      <dgm:prSet/>
      <dgm:spPr/>
      <dgm:t>
        <a:bodyPr/>
        <a:lstStyle/>
        <a:p>
          <a:endParaRPr lang="ru-RU"/>
        </a:p>
      </dgm:t>
    </dgm:pt>
    <dgm:pt modelId="{B3272C43-54AE-49DF-B3A1-C6B2E53ADE95}" type="pres">
      <dgm:prSet presAssocID="{557AD5CB-2C6F-4B26-AE50-A090E852F1D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BFA9D4-E1B1-45B7-B37B-E117A806D1FB}" type="pres">
      <dgm:prSet presAssocID="{F063356B-E7E6-45D2-AEEA-D668913A3368}" presName="parentLin" presStyleCnt="0"/>
      <dgm:spPr/>
    </dgm:pt>
    <dgm:pt modelId="{F8458E55-008F-45B0-8711-098FF2813E52}" type="pres">
      <dgm:prSet presAssocID="{F063356B-E7E6-45D2-AEEA-D668913A3368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7F68D2C-C49A-46FB-A536-C88B2DEFD5E6}" type="pres">
      <dgm:prSet presAssocID="{F063356B-E7E6-45D2-AEEA-D668913A3368}" presName="parentText" presStyleLbl="node1" presStyleIdx="0" presStyleCnt="2" custScaleX="137120" custScaleY="2413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00AF42-4F1C-4BD1-A023-72F5DB101B82}" type="pres">
      <dgm:prSet presAssocID="{F063356B-E7E6-45D2-AEEA-D668913A3368}" presName="negativeSpace" presStyleCnt="0"/>
      <dgm:spPr/>
    </dgm:pt>
    <dgm:pt modelId="{8ED3274E-FBE8-4BBB-8C6B-1A27F39404A1}" type="pres">
      <dgm:prSet presAssocID="{F063356B-E7E6-45D2-AEEA-D668913A3368}" presName="childText" presStyleLbl="conFgAcc1" presStyleIdx="0" presStyleCnt="2">
        <dgm:presLayoutVars>
          <dgm:bulletEnabled val="1"/>
        </dgm:presLayoutVars>
      </dgm:prSet>
      <dgm:spPr/>
    </dgm:pt>
    <dgm:pt modelId="{8811B4CE-398A-4527-82A3-AC4AF97336C6}" type="pres">
      <dgm:prSet presAssocID="{E700866B-3FE1-475C-80E8-37E2287C8082}" presName="spaceBetweenRectangles" presStyleCnt="0"/>
      <dgm:spPr/>
    </dgm:pt>
    <dgm:pt modelId="{BD53B4B0-9D2B-418C-BC48-EA5DE1C567DA}" type="pres">
      <dgm:prSet presAssocID="{418EE0E9-43BB-40C5-AD56-028A02A82FAA}" presName="parentLin" presStyleCnt="0"/>
      <dgm:spPr/>
    </dgm:pt>
    <dgm:pt modelId="{A833C2E0-903F-43A2-980C-BB04DCFF6C8C}" type="pres">
      <dgm:prSet presAssocID="{418EE0E9-43BB-40C5-AD56-028A02A82FA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F45D431-7E42-4994-8A28-F7F79FEF3C90}" type="pres">
      <dgm:prSet presAssocID="{418EE0E9-43BB-40C5-AD56-028A02A82FAA}" presName="parentText" presStyleLbl="node1" presStyleIdx="1" presStyleCnt="2" custScaleX="142621" custScaleY="21905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3CAEDA-D760-412F-BE89-2570D48395BB}" type="pres">
      <dgm:prSet presAssocID="{418EE0E9-43BB-40C5-AD56-028A02A82FAA}" presName="negativeSpace" presStyleCnt="0"/>
      <dgm:spPr/>
    </dgm:pt>
    <dgm:pt modelId="{BCF9B714-92D7-41E0-BFA3-DD7CEF75FFCB}" type="pres">
      <dgm:prSet presAssocID="{418EE0E9-43BB-40C5-AD56-028A02A82FAA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A4FC25E-9625-47B1-A278-AAE5E51ECDB8}" srcId="{557AD5CB-2C6F-4B26-AE50-A090E852F1D9}" destId="{418EE0E9-43BB-40C5-AD56-028A02A82FAA}" srcOrd="1" destOrd="0" parTransId="{78A0C5C6-96A0-440D-8FBE-B34771A3B99B}" sibTransId="{D6A14A10-889E-4B94-AF52-F5DEB24A3975}"/>
    <dgm:cxn modelId="{E7CA96D6-3509-49AF-8512-549384B0D137}" type="presOf" srcId="{F063356B-E7E6-45D2-AEEA-D668913A3368}" destId="{F8458E55-008F-45B0-8711-098FF2813E52}" srcOrd="0" destOrd="0" presId="urn:microsoft.com/office/officeart/2005/8/layout/list1"/>
    <dgm:cxn modelId="{EC124E47-CB56-4A2A-BF69-E83C414BEE8C}" type="presOf" srcId="{418EE0E9-43BB-40C5-AD56-028A02A82FAA}" destId="{0F45D431-7E42-4994-8A28-F7F79FEF3C90}" srcOrd="1" destOrd="0" presId="urn:microsoft.com/office/officeart/2005/8/layout/list1"/>
    <dgm:cxn modelId="{840672AB-0341-4878-AB00-E27025D5C574}" type="presOf" srcId="{F063356B-E7E6-45D2-AEEA-D668913A3368}" destId="{07F68D2C-C49A-46FB-A536-C88B2DEFD5E6}" srcOrd="1" destOrd="0" presId="urn:microsoft.com/office/officeart/2005/8/layout/list1"/>
    <dgm:cxn modelId="{FF03D072-B562-4AE4-A8B0-D1008FF78309}" type="presOf" srcId="{418EE0E9-43BB-40C5-AD56-028A02A82FAA}" destId="{A833C2E0-903F-43A2-980C-BB04DCFF6C8C}" srcOrd="0" destOrd="0" presId="urn:microsoft.com/office/officeart/2005/8/layout/list1"/>
    <dgm:cxn modelId="{A1D8D40C-F000-4F72-81C9-214DD09E9467}" type="presOf" srcId="{557AD5CB-2C6F-4B26-AE50-A090E852F1D9}" destId="{B3272C43-54AE-49DF-B3A1-C6B2E53ADE95}" srcOrd="0" destOrd="0" presId="urn:microsoft.com/office/officeart/2005/8/layout/list1"/>
    <dgm:cxn modelId="{95980AA5-2D20-4E44-A150-27022A24A7F2}" srcId="{557AD5CB-2C6F-4B26-AE50-A090E852F1D9}" destId="{F063356B-E7E6-45D2-AEEA-D668913A3368}" srcOrd="0" destOrd="0" parTransId="{6FA44415-C1CC-47E6-8282-66D121FF774C}" sibTransId="{E700866B-3FE1-475C-80E8-37E2287C8082}"/>
    <dgm:cxn modelId="{3BABA43D-1ECC-48E7-88FE-0BC0C4AB46A4}" type="presParOf" srcId="{B3272C43-54AE-49DF-B3A1-C6B2E53ADE95}" destId="{F6BFA9D4-E1B1-45B7-B37B-E117A806D1FB}" srcOrd="0" destOrd="0" presId="urn:microsoft.com/office/officeart/2005/8/layout/list1"/>
    <dgm:cxn modelId="{14CBD036-7B46-4A91-A44B-B71015F6D9B0}" type="presParOf" srcId="{F6BFA9D4-E1B1-45B7-B37B-E117A806D1FB}" destId="{F8458E55-008F-45B0-8711-098FF2813E52}" srcOrd="0" destOrd="0" presId="urn:microsoft.com/office/officeart/2005/8/layout/list1"/>
    <dgm:cxn modelId="{F707EEA4-D8B4-45C6-896F-CE7AD519311D}" type="presParOf" srcId="{F6BFA9D4-E1B1-45B7-B37B-E117A806D1FB}" destId="{07F68D2C-C49A-46FB-A536-C88B2DEFD5E6}" srcOrd="1" destOrd="0" presId="urn:microsoft.com/office/officeart/2005/8/layout/list1"/>
    <dgm:cxn modelId="{84D3FBE0-EB70-40CF-AD3B-9F1BDAA2F179}" type="presParOf" srcId="{B3272C43-54AE-49DF-B3A1-C6B2E53ADE95}" destId="{AF00AF42-4F1C-4BD1-A023-72F5DB101B82}" srcOrd="1" destOrd="0" presId="urn:microsoft.com/office/officeart/2005/8/layout/list1"/>
    <dgm:cxn modelId="{04253734-541A-484A-97BF-2F636A28C73C}" type="presParOf" srcId="{B3272C43-54AE-49DF-B3A1-C6B2E53ADE95}" destId="{8ED3274E-FBE8-4BBB-8C6B-1A27F39404A1}" srcOrd="2" destOrd="0" presId="urn:microsoft.com/office/officeart/2005/8/layout/list1"/>
    <dgm:cxn modelId="{BCF479F0-9CF2-48AA-9D10-753177DDC532}" type="presParOf" srcId="{B3272C43-54AE-49DF-B3A1-C6B2E53ADE95}" destId="{8811B4CE-398A-4527-82A3-AC4AF97336C6}" srcOrd="3" destOrd="0" presId="urn:microsoft.com/office/officeart/2005/8/layout/list1"/>
    <dgm:cxn modelId="{3E36DE0D-FE7B-4BD8-AB24-01E476DF9284}" type="presParOf" srcId="{B3272C43-54AE-49DF-B3A1-C6B2E53ADE95}" destId="{BD53B4B0-9D2B-418C-BC48-EA5DE1C567DA}" srcOrd="4" destOrd="0" presId="urn:microsoft.com/office/officeart/2005/8/layout/list1"/>
    <dgm:cxn modelId="{518244AC-FE5D-40D8-961F-F95EED96AA08}" type="presParOf" srcId="{BD53B4B0-9D2B-418C-BC48-EA5DE1C567DA}" destId="{A833C2E0-903F-43A2-980C-BB04DCFF6C8C}" srcOrd="0" destOrd="0" presId="urn:microsoft.com/office/officeart/2005/8/layout/list1"/>
    <dgm:cxn modelId="{DFC7544E-D1A7-42A1-BA57-4315F785C932}" type="presParOf" srcId="{BD53B4B0-9D2B-418C-BC48-EA5DE1C567DA}" destId="{0F45D431-7E42-4994-8A28-F7F79FEF3C90}" srcOrd="1" destOrd="0" presId="urn:microsoft.com/office/officeart/2005/8/layout/list1"/>
    <dgm:cxn modelId="{52B5868B-6939-42FC-B521-41BCBD29E241}" type="presParOf" srcId="{B3272C43-54AE-49DF-B3A1-C6B2E53ADE95}" destId="{D63CAEDA-D760-412F-BE89-2570D48395BB}" srcOrd="5" destOrd="0" presId="urn:microsoft.com/office/officeart/2005/8/layout/list1"/>
    <dgm:cxn modelId="{2EB0665E-934A-4CB9-BCD7-E97CA11CF04A}" type="presParOf" srcId="{B3272C43-54AE-49DF-B3A1-C6B2E53ADE95}" destId="{BCF9B714-92D7-41E0-BFA3-DD7CEF75FFC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D3274E-FBE8-4BBB-8C6B-1A27F39404A1}">
      <dsp:nvSpPr>
        <dsp:cNvPr id="0" name=""/>
        <dsp:cNvSpPr/>
      </dsp:nvSpPr>
      <dsp:spPr>
        <a:xfrm>
          <a:off x="0" y="1600872"/>
          <a:ext cx="90868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F68D2C-C49A-46FB-A536-C88B2DEFD5E6}">
      <dsp:nvSpPr>
        <dsp:cNvPr id="0" name=""/>
        <dsp:cNvSpPr/>
      </dsp:nvSpPr>
      <dsp:spPr>
        <a:xfrm>
          <a:off x="449905" y="19323"/>
          <a:ext cx="8636747" cy="1994828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423" tIns="0" rIns="240423" bIns="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2">
                  <a:lumMod val="75000"/>
                </a:schemeClr>
              </a:solidFill>
              <a:latin typeface="+mj-lt"/>
            </a:rPr>
            <a:t>Государственный гражданский служащий осуществлял проверки в отношении подведомственного учреждения, в котором трудоустроена его супруга </a:t>
          </a:r>
          <a:endParaRPr lang="ru-RU" sz="3200" kern="1200" dirty="0">
            <a:solidFill>
              <a:schemeClr val="tx2">
                <a:lumMod val="75000"/>
              </a:schemeClr>
            </a:solidFill>
            <a:latin typeface="+mj-lt"/>
          </a:endParaRPr>
        </a:p>
      </dsp:txBody>
      <dsp:txXfrm>
        <a:off x="449905" y="19323"/>
        <a:ext cx="8636747" cy="1994828"/>
      </dsp:txXfrm>
    </dsp:sp>
    <dsp:sp modelId="{BCF9B714-92D7-41E0-BFA3-DD7CEF75FFCB}">
      <dsp:nvSpPr>
        <dsp:cNvPr id="0" name=""/>
        <dsp:cNvSpPr/>
      </dsp:nvSpPr>
      <dsp:spPr>
        <a:xfrm>
          <a:off x="0" y="3855013"/>
          <a:ext cx="908685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45D431-7E42-4994-8A28-F7F79FEF3C90}">
      <dsp:nvSpPr>
        <dsp:cNvPr id="0" name=""/>
        <dsp:cNvSpPr/>
      </dsp:nvSpPr>
      <dsp:spPr>
        <a:xfrm>
          <a:off x="433045" y="2457672"/>
          <a:ext cx="8646587" cy="1810621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423" tIns="0" rIns="240423" bIns="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solidFill>
                <a:schemeClr val="tx2">
                  <a:lumMod val="75000"/>
                </a:schemeClr>
              </a:solidFill>
              <a:latin typeface="+mj-lt"/>
            </a:rPr>
            <a:t>Руководитель учреждения устанавливал выплаты стимулирующего характера в отношении супруги, которая является работником данного учреждения</a:t>
          </a:r>
          <a:endParaRPr lang="ru-RU" sz="3200" b="0" kern="1200" dirty="0">
            <a:solidFill>
              <a:schemeClr val="tx2">
                <a:lumMod val="75000"/>
              </a:schemeClr>
            </a:solidFill>
            <a:latin typeface="+mj-lt"/>
          </a:endParaRPr>
        </a:p>
      </dsp:txBody>
      <dsp:txXfrm>
        <a:off x="433045" y="2457672"/>
        <a:ext cx="8646587" cy="18106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260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436" y="1"/>
            <a:ext cx="430260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4"/>
            <a:ext cx="430260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436" y="6456364"/>
            <a:ext cx="430260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B9A9D11C-A302-4240-9574-AC2E84E81D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006436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1"/>
          <p:cNvSpPr>
            <a:spLocks noChangeArrowheads="1"/>
          </p:cNvSpPr>
          <p:nvPr/>
        </p:nvSpPr>
        <p:spPr bwMode="auto">
          <a:xfrm>
            <a:off x="0" y="0"/>
            <a:ext cx="9926638" cy="679767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436" tIns="41717" rIns="83436" bIns="41717" anchor="ctr"/>
          <a:lstStyle>
            <a:lvl1pPr defTabSz="411163"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defTabSz="411163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defTabSz="411163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defTabSz="411163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defTabSz="411163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15351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19923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24495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29067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>
              <a:defRPr/>
            </a:pPr>
            <a:fld id="{91A6E84E-96CE-4D3F-9935-465D1725CC85}" type="slidenum">
              <a:rPr lang="en-GB" altLang="ru-RU" sz="1300" smtClean="0">
                <a:solidFill>
                  <a:srgbClr val="000000"/>
                </a:solidFill>
                <a:latin typeface="Times New Roman" pitchFamily="18" charset="0"/>
              </a:rPr>
              <a:pPr algn="ctr" eaLnBrk="1">
                <a:defRPr/>
              </a:pPr>
              <a:t>‹#›</a:t>
            </a:fld>
            <a:endParaRPr lang="ru-RU" altLang="ru-RU" sz="13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262313" y="517525"/>
            <a:ext cx="3397250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92664" y="3228975"/>
            <a:ext cx="7936523" cy="305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4304204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5620839" y="0"/>
            <a:ext cx="4301012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6457950"/>
            <a:ext cx="4304204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388169" y="193676"/>
            <a:ext cx="1165023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60D2344-8280-4BA3-A281-698241AEDE5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581179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38188" indent="-28416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36650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592263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47875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050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622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194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766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SzPct val="45000"/>
              <a:buFont typeface="StarSymbol" pitchFamily="2" charset="0"/>
              <a:buNone/>
            </a:pPr>
            <a:fld id="{77373976-B05A-4A99-BCE2-44F19429F6E9}" type="slidenum">
              <a:rPr lang="en-GB" altLang="ru-RU" sz="1300" smtClean="0"/>
              <a:pPr eaLnBrk="1">
                <a:spcBef>
                  <a:spcPct val="0"/>
                </a:spcBef>
                <a:buSzPct val="45000"/>
                <a:buFont typeface="StarSymbol" pitchFamily="2" charset="0"/>
                <a:buNone/>
              </a:pPr>
              <a:t>1</a:t>
            </a:fld>
            <a:endParaRPr lang="en-GB" altLang="ru-RU" sz="1300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9176024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911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11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309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12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3096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5591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5591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94309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91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91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91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91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309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5591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5591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744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7288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70800" y="1612900"/>
            <a:ext cx="2266950" cy="50514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68363" y="1612900"/>
            <a:ext cx="6650037" cy="50514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8102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13338" y="2339975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113338" y="4578350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6448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1997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613730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3478418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68363" y="1612900"/>
            <a:ext cx="9069387" cy="5051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3971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2142365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6715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3280268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168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4068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6331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83735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3776691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3659037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10079037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8363" y="1612900"/>
            <a:ext cx="9069387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2339975"/>
            <a:ext cx="82073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5562600" y="457200"/>
            <a:ext cx="2286000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5pPr>
      <a:lvl6pPr marL="15367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6pPr>
      <a:lvl7pPr marL="19939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7pPr>
      <a:lvl8pPr marL="24511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8pPr>
      <a:lvl9pPr marL="29083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9pPr>
    </p:titleStyle>
    <p:bodyStyle>
      <a:lvl1pPr marL="430213" indent="-323850" algn="l" defTabSz="449263" rtl="0" eaLnBrk="0" fontAlgn="base" hangingPunct="0">
        <a:lnSpc>
          <a:spcPct val="87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StarSymbol" pitchFamily="2" charset="0"/>
        <a:buChar char="●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862013" indent="-285750" algn="l" defTabSz="449263" rtl="0" eaLnBrk="0" fontAlgn="base" hangingPunct="0">
        <a:lnSpc>
          <a:spcPct val="87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tarSymbol" pitchFamily="2" charset="0"/>
        <a:buChar char="–"/>
        <a:defRPr sz="2400">
          <a:solidFill>
            <a:srgbClr val="000000"/>
          </a:solidFill>
          <a:latin typeface="+mn-lt"/>
        </a:defRPr>
      </a:lvl2pPr>
      <a:lvl3pPr marL="12938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StarSymbol" pitchFamily="2" charset="0"/>
        <a:buChar char="●"/>
        <a:defRPr sz="2000">
          <a:solidFill>
            <a:srgbClr val="000000"/>
          </a:solidFill>
          <a:latin typeface="+mn-lt"/>
        </a:defRPr>
      </a:lvl3pPr>
      <a:lvl4pPr marL="1725613" indent="-214313" algn="l" defTabSz="449263" rtl="0" eaLnBrk="0" fontAlgn="base" hangingPunct="0">
        <a:lnSpc>
          <a:spcPct val="87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tarSymbol" pitchFamily="2" charset="0"/>
        <a:buChar char="–"/>
        <a:defRPr sz="1600">
          <a:solidFill>
            <a:srgbClr val="000000"/>
          </a:solidFill>
          <a:latin typeface="+mn-lt"/>
        </a:defRPr>
      </a:lvl4pPr>
      <a:lvl5pPr marL="21574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5pPr>
      <a:lvl6pPr marL="26146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6pPr>
      <a:lvl7pPr marL="30718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7pPr>
      <a:lvl8pPr marL="35290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8pPr>
      <a:lvl9pPr marL="39862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9275763" y="376238"/>
            <a:ext cx="304800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>
              <a:spcBef>
                <a:spcPct val="50000"/>
              </a:spcBef>
            </a:pPr>
            <a:endParaRPr lang="ru-RU" altLang="ru-RU" sz="1800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1011238" y="1612900"/>
            <a:ext cx="9069387" cy="382588"/>
          </a:xfrm>
        </p:spPr>
        <p:txBody>
          <a:bodyPr/>
          <a:lstStyle/>
          <a:p>
            <a:pPr algn="ctr"/>
            <a: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/>
            </a:r>
            <a:b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/>
            </a:r>
            <a:b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/>
            </a:r>
            <a:b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/>
            </a:r>
            <a:b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/>
            </a:r>
            <a:b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/>
            </a:r>
            <a:br>
              <a:rPr lang="ru-RU" altLang="ru-RU" sz="2800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endParaRPr lang="ru-RU" altLang="ru-RU" sz="2800" i="1" dirty="0" smtClean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2063" name="Freeform 15"/>
          <p:cNvSpPr>
            <a:spLocks/>
          </p:cNvSpPr>
          <p:nvPr/>
        </p:nvSpPr>
        <p:spPr bwMode="auto">
          <a:xfrm>
            <a:off x="3210718" y="1204913"/>
            <a:ext cx="4670425" cy="5561012"/>
          </a:xfrm>
          <a:custGeom>
            <a:avLst/>
            <a:gdLst>
              <a:gd name="T0" fmla="*/ 690 w 4247"/>
              <a:gd name="T1" fmla="*/ 9 h 5262"/>
              <a:gd name="T2" fmla="*/ 1107 w 4247"/>
              <a:gd name="T3" fmla="*/ 227 h 5262"/>
              <a:gd name="T4" fmla="*/ 1207 w 4247"/>
              <a:gd name="T5" fmla="*/ 627 h 5262"/>
              <a:gd name="T6" fmla="*/ 1234 w 4247"/>
              <a:gd name="T7" fmla="*/ 891 h 5262"/>
              <a:gd name="T8" fmla="*/ 1225 w 4247"/>
              <a:gd name="T9" fmla="*/ 1336 h 5262"/>
              <a:gd name="T10" fmla="*/ 1516 w 4247"/>
              <a:gd name="T11" fmla="*/ 1600 h 5262"/>
              <a:gd name="T12" fmla="*/ 1806 w 4247"/>
              <a:gd name="T13" fmla="*/ 1827 h 5262"/>
              <a:gd name="T14" fmla="*/ 1978 w 4247"/>
              <a:gd name="T15" fmla="*/ 1909 h 5262"/>
              <a:gd name="T16" fmla="*/ 1951 w 4247"/>
              <a:gd name="T17" fmla="*/ 1518 h 5262"/>
              <a:gd name="T18" fmla="*/ 2115 w 4247"/>
              <a:gd name="T19" fmla="*/ 1363 h 5262"/>
              <a:gd name="T20" fmla="*/ 2559 w 4247"/>
              <a:gd name="T21" fmla="*/ 1100 h 5262"/>
              <a:gd name="T22" fmla="*/ 2886 w 4247"/>
              <a:gd name="T23" fmla="*/ 1181 h 5262"/>
              <a:gd name="T24" fmla="*/ 3113 w 4247"/>
              <a:gd name="T25" fmla="*/ 745 h 5262"/>
              <a:gd name="T26" fmla="*/ 3676 w 4247"/>
              <a:gd name="T27" fmla="*/ 900 h 5262"/>
              <a:gd name="T28" fmla="*/ 4030 w 4247"/>
              <a:gd name="T29" fmla="*/ 1181 h 5262"/>
              <a:gd name="T30" fmla="*/ 3884 w 4247"/>
              <a:gd name="T31" fmla="*/ 1500 h 5262"/>
              <a:gd name="T32" fmla="*/ 3930 w 4247"/>
              <a:gd name="T33" fmla="*/ 1990 h 5262"/>
              <a:gd name="T34" fmla="*/ 4211 w 4247"/>
              <a:gd name="T35" fmla="*/ 2099 h 5262"/>
              <a:gd name="T36" fmla="*/ 4229 w 4247"/>
              <a:gd name="T37" fmla="*/ 2436 h 5262"/>
              <a:gd name="T38" fmla="*/ 4066 w 4247"/>
              <a:gd name="T39" fmla="*/ 2736 h 5262"/>
              <a:gd name="T40" fmla="*/ 3812 w 4247"/>
              <a:gd name="T41" fmla="*/ 2763 h 5262"/>
              <a:gd name="T42" fmla="*/ 3694 w 4247"/>
              <a:gd name="T43" fmla="*/ 2717 h 5262"/>
              <a:gd name="T44" fmla="*/ 3340 w 4247"/>
              <a:gd name="T45" fmla="*/ 2781 h 5262"/>
              <a:gd name="T46" fmla="*/ 3031 w 4247"/>
              <a:gd name="T47" fmla="*/ 2908 h 5262"/>
              <a:gd name="T48" fmla="*/ 3122 w 4247"/>
              <a:gd name="T49" fmla="*/ 3235 h 5262"/>
              <a:gd name="T50" fmla="*/ 3167 w 4247"/>
              <a:gd name="T51" fmla="*/ 3508 h 5262"/>
              <a:gd name="T52" fmla="*/ 3022 w 4247"/>
              <a:gd name="T53" fmla="*/ 3763 h 5262"/>
              <a:gd name="T54" fmla="*/ 2732 w 4247"/>
              <a:gd name="T55" fmla="*/ 3872 h 5262"/>
              <a:gd name="T56" fmla="*/ 2759 w 4247"/>
              <a:gd name="T57" fmla="*/ 4244 h 5262"/>
              <a:gd name="T58" fmla="*/ 2868 w 4247"/>
              <a:gd name="T59" fmla="*/ 4335 h 5262"/>
              <a:gd name="T60" fmla="*/ 2813 w 4247"/>
              <a:gd name="T61" fmla="*/ 4653 h 5262"/>
              <a:gd name="T62" fmla="*/ 2741 w 4247"/>
              <a:gd name="T63" fmla="*/ 4917 h 5262"/>
              <a:gd name="T64" fmla="*/ 2886 w 4247"/>
              <a:gd name="T65" fmla="*/ 5144 h 5262"/>
              <a:gd name="T66" fmla="*/ 2668 w 4247"/>
              <a:gd name="T67" fmla="*/ 5208 h 5262"/>
              <a:gd name="T68" fmla="*/ 2559 w 4247"/>
              <a:gd name="T69" fmla="*/ 4935 h 5262"/>
              <a:gd name="T70" fmla="*/ 2387 w 4247"/>
              <a:gd name="T71" fmla="*/ 4890 h 5262"/>
              <a:gd name="T72" fmla="*/ 2169 w 4247"/>
              <a:gd name="T73" fmla="*/ 4681 h 5262"/>
              <a:gd name="T74" fmla="*/ 1933 w 4247"/>
              <a:gd name="T75" fmla="*/ 4408 h 5262"/>
              <a:gd name="T76" fmla="*/ 1697 w 4247"/>
              <a:gd name="T77" fmla="*/ 4290 h 5262"/>
              <a:gd name="T78" fmla="*/ 1507 w 4247"/>
              <a:gd name="T79" fmla="*/ 4099 h 5262"/>
              <a:gd name="T80" fmla="*/ 1470 w 4247"/>
              <a:gd name="T81" fmla="*/ 4144 h 5262"/>
              <a:gd name="T82" fmla="*/ 1144 w 4247"/>
              <a:gd name="T83" fmla="*/ 4153 h 5262"/>
              <a:gd name="T84" fmla="*/ 853 w 4247"/>
              <a:gd name="T85" fmla="*/ 4281 h 5262"/>
              <a:gd name="T86" fmla="*/ 536 w 4247"/>
              <a:gd name="T87" fmla="*/ 4435 h 5262"/>
              <a:gd name="T88" fmla="*/ 363 w 4247"/>
              <a:gd name="T89" fmla="*/ 4335 h 5262"/>
              <a:gd name="T90" fmla="*/ 154 w 4247"/>
              <a:gd name="T91" fmla="*/ 4144 h 5262"/>
              <a:gd name="T92" fmla="*/ 218 w 4247"/>
              <a:gd name="T93" fmla="*/ 4035 h 5262"/>
              <a:gd name="T94" fmla="*/ 399 w 4247"/>
              <a:gd name="T95" fmla="*/ 3708 h 5262"/>
              <a:gd name="T96" fmla="*/ 644 w 4247"/>
              <a:gd name="T97" fmla="*/ 3617 h 5262"/>
              <a:gd name="T98" fmla="*/ 681 w 4247"/>
              <a:gd name="T99" fmla="*/ 3263 h 5262"/>
              <a:gd name="T100" fmla="*/ 336 w 4247"/>
              <a:gd name="T101" fmla="*/ 3226 h 5262"/>
              <a:gd name="T102" fmla="*/ 27 w 4247"/>
              <a:gd name="T103" fmla="*/ 3045 h 5262"/>
              <a:gd name="T104" fmla="*/ 136 w 4247"/>
              <a:gd name="T105" fmla="*/ 2745 h 5262"/>
              <a:gd name="T106" fmla="*/ 363 w 4247"/>
              <a:gd name="T107" fmla="*/ 2599 h 5262"/>
              <a:gd name="T108" fmla="*/ 672 w 4247"/>
              <a:gd name="T109" fmla="*/ 2290 h 5262"/>
              <a:gd name="T110" fmla="*/ 436 w 4247"/>
              <a:gd name="T111" fmla="*/ 1672 h 5262"/>
              <a:gd name="T112" fmla="*/ 408 w 4247"/>
              <a:gd name="T113" fmla="*/ 1363 h 5262"/>
              <a:gd name="T114" fmla="*/ 427 w 4247"/>
              <a:gd name="T115" fmla="*/ 1018 h 5262"/>
              <a:gd name="T116" fmla="*/ 209 w 4247"/>
              <a:gd name="T117" fmla="*/ 1018 h 5262"/>
              <a:gd name="T118" fmla="*/ 91 w 4247"/>
              <a:gd name="T119" fmla="*/ 836 h 5262"/>
              <a:gd name="T120" fmla="*/ 354 w 4247"/>
              <a:gd name="T121" fmla="*/ 663 h 5262"/>
              <a:gd name="T122" fmla="*/ 472 w 4247"/>
              <a:gd name="T123" fmla="*/ 291 h 5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247" h="5262">
                <a:moveTo>
                  <a:pt x="472" y="273"/>
                </a:moveTo>
                <a:lnTo>
                  <a:pt x="481" y="254"/>
                </a:lnTo>
                <a:lnTo>
                  <a:pt x="490" y="154"/>
                </a:lnTo>
                <a:lnTo>
                  <a:pt x="499" y="136"/>
                </a:lnTo>
                <a:lnTo>
                  <a:pt x="517" y="91"/>
                </a:lnTo>
                <a:lnTo>
                  <a:pt x="526" y="64"/>
                </a:lnTo>
                <a:lnTo>
                  <a:pt x="545" y="45"/>
                </a:lnTo>
                <a:lnTo>
                  <a:pt x="572" y="18"/>
                </a:lnTo>
                <a:lnTo>
                  <a:pt x="599" y="0"/>
                </a:lnTo>
                <a:lnTo>
                  <a:pt x="644" y="9"/>
                </a:lnTo>
                <a:lnTo>
                  <a:pt x="690" y="9"/>
                </a:lnTo>
                <a:lnTo>
                  <a:pt x="744" y="9"/>
                </a:lnTo>
                <a:lnTo>
                  <a:pt x="808" y="18"/>
                </a:lnTo>
                <a:lnTo>
                  <a:pt x="853" y="36"/>
                </a:lnTo>
                <a:lnTo>
                  <a:pt x="899" y="73"/>
                </a:lnTo>
                <a:lnTo>
                  <a:pt x="917" y="91"/>
                </a:lnTo>
                <a:lnTo>
                  <a:pt x="935" y="127"/>
                </a:lnTo>
                <a:lnTo>
                  <a:pt x="962" y="164"/>
                </a:lnTo>
                <a:lnTo>
                  <a:pt x="989" y="191"/>
                </a:lnTo>
                <a:lnTo>
                  <a:pt x="1017" y="209"/>
                </a:lnTo>
                <a:lnTo>
                  <a:pt x="1053" y="200"/>
                </a:lnTo>
                <a:lnTo>
                  <a:pt x="1107" y="227"/>
                </a:lnTo>
                <a:lnTo>
                  <a:pt x="1171" y="236"/>
                </a:lnTo>
                <a:lnTo>
                  <a:pt x="1198" y="345"/>
                </a:lnTo>
                <a:lnTo>
                  <a:pt x="1207" y="391"/>
                </a:lnTo>
                <a:lnTo>
                  <a:pt x="1216" y="427"/>
                </a:lnTo>
                <a:lnTo>
                  <a:pt x="1225" y="463"/>
                </a:lnTo>
                <a:lnTo>
                  <a:pt x="1234" y="491"/>
                </a:lnTo>
                <a:lnTo>
                  <a:pt x="1225" y="536"/>
                </a:lnTo>
                <a:lnTo>
                  <a:pt x="1216" y="545"/>
                </a:lnTo>
                <a:lnTo>
                  <a:pt x="1216" y="563"/>
                </a:lnTo>
                <a:lnTo>
                  <a:pt x="1207" y="600"/>
                </a:lnTo>
                <a:lnTo>
                  <a:pt x="1207" y="627"/>
                </a:lnTo>
                <a:lnTo>
                  <a:pt x="1216" y="663"/>
                </a:lnTo>
                <a:lnTo>
                  <a:pt x="1243" y="682"/>
                </a:lnTo>
                <a:lnTo>
                  <a:pt x="1289" y="682"/>
                </a:lnTo>
                <a:lnTo>
                  <a:pt x="1316" y="709"/>
                </a:lnTo>
                <a:lnTo>
                  <a:pt x="1334" y="736"/>
                </a:lnTo>
                <a:lnTo>
                  <a:pt x="1334" y="745"/>
                </a:lnTo>
                <a:lnTo>
                  <a:pt x="1334" y="763"/>
                </a:lnTo>
                <a:lnTo>
                  <a:pt x="1316" y="800"/>
                </a:lnTo>
                <a:lnTo>
                  <a:pt x="1289" y="818"/>
                </a:lnTo>
                <a:lnTo>
                  <a:pt x="1262" y="854"/>
                </a:lnTo>
                <a:lnTo>
                  <a:pt x="1234" y="891"/>
                </a:lnTo>
                <a:lnTo>
                  <a:pt x="1234" y="891"/>
                </a:lnTo>
                <a:lnTo>
                  <a:pt x="1207" y="936"/>
                </a:lnTo>
                <a:lnTo>
                  <a:pt x="1180" y="981"/>
                </a:lnTo>
                <a:lnTo>
                  <a:pt x="1180" y="1036"/>
                </a:lnTo>
                <a:lnTo>
                  <a:pt x="1171" y="1072"/>
                </a:lnTo>
                <a:lnTo>
                  <a:pt x="1180" y="1100"/>
                </a:lnTo>
                <a:lnTo>
                  <a:pt x="1198" y="1127"/>
                </a:lnTo>
                <a:lnTo>
                  <a:pt x="1216" y="1154"/>
                </a:lnTo>
                <a:lnTo>
                  <a:pt x="1216" y="1200"/>
                </a:lnTo>
                <a:lnTo>
                  <a:pt x="1225" y="1263"/>
                </a:lnTo>
                <a:lnTo>
                  <a:pt x="1225" y="1336"/>
                </a:lnTo>
                <a:lnTo>
                  <a:pt x="1225" y="1390"/>
                </a:lnTo>
                <a:lnTo>
                  <a:pt x="1243" y="1409"/>
                </a:lnTo>
                <a:lnTo>
                  <a:pt x="1271" y="1436"/>
                </a:lnTo>
                <a:lnTo>
                  <a:pt x="1316" y="1454"/>
                </a:lnTo>
                <a:lnTo>
                  <a:pt x="1361" y="1463"/>
                </a:lnTo>
                <a:lnTo>
                  <a:pt x="1416" y="1481"/>
                </a:lnTo>
                <a:lnTo>
                  <a:pt x="1461" y="1500"/>
                </a:lnTo>
                <a:lnTo>
                  <a:pt x="1488" y="1509"/>
                </a:lnTo>
                <a:lnTo>
                  <a:pt x="1525" y="1545"/>
                </a:lnTo>
                <a:lnTo>
                  <a:pt x="1525" y="1563"/>
                </a:lnTo>
                <a:lnTo>
                  <a:pt x="1516" y="1600"/>
                </a:lnTo>
                <a:lnTo>
                  <a:pt x="1516" y="1636"/>
                </a:lnTo>
                <a:lnTo>
                  <a:pt x="1516" y="1672"/>
                </a:lnTo>
                <a:lnTo>
                  <a:pt x="1516" y="1681"/>
                </a:lnTo>
                <a:lnTo>
                  <a:pt x="1543" y="1690"/>
                </a:lnTo>
                <a:lnTo>
                  <a:pt x="1579" y="1699"/>
                </a:lnTo>
                <a:lnTo>
                  <a:pt x="1606" y="1709"/>
                </a:lnTo>
                <a:lnTo>
                  <a:pt x="1643" y="1736"/>
                </a:lnTo>
                <a:lnTo>
                  <a:pt x="1697" y="1754"/>
                </a:lnTo>
                <a:lnTo>
                  <a:pt x="1743" y="1781"/>
                </a:lnTo>
                <a:lnTo>
                  <a:pt x="1779" y="1790"/>
                </a:lnTo>
                <a:lnTo>
                  <a:pt x="1806" y="1827"/>
                </a:lnTo>
                <a:lnTo>
                  <a:pt x="1797" y="1881"/>
                </a:lnTo>
                <a:lnTo>
                  <a:pt x="1806" y="1909"/>
                </a:lnTo>
                <a:lnTo>
                  <a:pt x="1797" y="1936"/>
                </a:lnTo>
                <a:lnTo>
                  <a:pt x="1806" y="1954"/>
                </a:lnTo>
                <a:lnTo>
                  <a:pt x="1833" y="1972"/>
                </a:lnTo>
                <a:lnTo>
                  <a:pt x="1861" y="1990"/>
                </a:lnTo>
                <a:lnTo>
                  <a:pt x="1897" y="1981"/>
                </a:lnTo>
                <a:lnTo>
                  <a:pt x="1915" y="1972"/>
                </a:lnTo>
                <a:lnTo>
                  <a:pt x="1942" y="1963"/>
                </a:lnTo>
                <a:lnTo>
                  <a:pt x="1960" y="1954"/>
                </a:lnTo>
                <a:lnTo>
                  <a:pt x="1978" y="1909"/>
                </a:lnTo>
                <a:lnTo>
                  <a:pt x="1988" y="1872"/>
                </a:lnTo>
                <a:lnTo>
                  <a:pt x="1997" y="1827"/>
                </a:lnTo>
                <a:lnTo>
                  <a:pt x="1969" y="1809"/>
                </a:lnTo>
                <a:lnTo>
                  <a:pt x="1960" y="1772"/>
                </a:lnTo>
                <a:lnTo>
                  <a:pt x="1951" y="1736"/>
                </a:lnTo>
                <a:lnTo>
                  <a:pt x="1942" y="1709"/>
                </a:lnTo>
                <a:lnTo>
                  <a:pt x="1933" y="1672"/>
                </a:lnTo>
                <a:lnTo>
                  <a:pt x="1933" y="1618"/>
                </a:lnTo>
                <a:lnTo>
                  <a:pt x="1942" y="1590"/>
                </a:lnTo>
                <a:lnTo>
                  <a:pt x="1942" y="1554"/>
                </a:lnTo>
                <a:lnTo>
                  <a:pt x="1951" y="1518"/>
                </a:lnTo>
                <a:lnTo>
                  <a:pt x="1951" y="1509"/>
                </a:lnTo>
                <a:lnTo>
                  <a:pt x="1997" y="1500"/>
                </a:lnTo>
                <a:lnTo>
                  <a:pt x="2033" y="1500"/>
                </a:lnTo>
                <a:lnTo>
                  <a:pt x="2051" y="1490"/>
                </a:lnTo>
                <a:lnTo>
                  <a:pt x="2060" y="1472"/>
                </a:lnTo>
                <a:lnTo>
                  <a:pt x="2051" y="1445"/>
                </a:lnTo>
                <a:lnTo>
                  <a:pt x="2042" y="1418"/>
                </a:lnTo>
                <a:lnTo>
                  <a:pt x="2042" y="1390"/>
                </a:lnTo>
                <a:lnTo>
                  <a:pt x="2060" y="1372"/>
                </a:lnTo>
                <a:lnTo>
                  <a:pt x="2096" y="1363"/>
                </a:lnTo>
                <a:lnTo>
                  <a:pt x="2115" y="1363"/>
                </a:lnTo>
                <a:lnTo>
                  <a:pt x="2151" y="1354"/>
                </a:lnTo>
                <a:lnTo>
                  <a:pt x="2187" y="1318"/>
                </a:lnTo>
                <a:lnTo>
                  <a:pt x="2224" y="1309"/>
                </a:lnTo>
                <a:lnTo>
                  <a:pt x="2287" y="1281"/>
                </a:lnTo>
                <a:lnTo>
                  <a:pt x="2342" y="1272"/>
                </a:lnTo>
                <a:lnTo>
                  <a:pt x="2387" y="1263"/>
                </a:lnTo>
                <a:lnTo>
                  <a:pt x="2414" y="1254"/>
                </a:lnTo>
                <a:lnTo>
                  <a:pt x="2450" y="1236"/>
                </a:lnTo>
                <a:lnTo>
                  <a:pt x="2487" y="1191"/>
                </a:lnTo>
                <a:lnTo>
                  <a:pt x="2532" y="1136"/>
                </a:lnTo>
                <a:lnTo>
                  <a:pt x="2559" y="1100"/>
                </a:lnTo>
                <a:lnTo>
                  <a:pt x="2587" y="1081"/>
                </a:lnTo>
                <a:lnTo>
                  <a:pt x="2641" y="1054"/>
                </a:lnTo>
                <a:lnTo>
                  <a:pt x="2695" y="1045"/>
                </a:lnTo>
                <a:lnTo>
                  <a:pt x="2741" y="1063"/>
                </a:lnTo>
                <a:lnTo>
                  <a:pt x="2777" y="1091"/>
                </a:lnTo>
                <a:lnTo>
                  <a:pt x="2777" y="1109"/>
                </a:lnTo>
                <a:lnTo>
                  <a:pt x="2795" y="1136"/>
                </a:lnTo>
                <a:lnTo>
                  <a:pt x="2813" y="1163"/>
                </a:lnTo>
                <a:lnTo>
                  <a:pt x="2822" y="1181"/>
                </a:lnTo>
                <a:lnTo>
                  <a:pt x="2859" y="1200"/>
                </a:lnTo>
                <a:lnTo>
                  <a:pt x="2886" y="1181"/>
                </a:lnTo>
                <a:lnTo>
                  <a:pt x="2950" y="1072"/>
                </a:lnTo>
                <a:lnTo>
                  <a:pt x="2968" y="1036"/>
                </a:lnTo>
                <a:lnTo>
                  <a:pt x="2986" y="1009"/>
                </a:lnTo>
                <a:lnTo>
                  <a:pt x="3004" y="972"/>
                </a:lnTo>
                <a:lnTo>
                  <a:pt x="3013" y="927"/>
                </a:lnTo>
                <a:lnTo>
                  <a:pt x="3022" y="891"/>
                </a:lnTo>
                <a:lnTo>
                  <a:pt x="3049" y="845"/>
                </a:lnTo>
                <a:lnTo>
                  <a:pt x="3058" y="818"/>
                </a:lnTo>
                <a:lnTo>
                  <a:pt x="3077" y="791"/>
                </a:lnTo>
                <a:lnTo>
                  <a:pt x="3095" y="763"/>
                </a:lnTo>
                <a:lnTo>
                  <a:pt x="3113" y="745"/>
                </a:lnTo>
                <a:lnTo>
                  <a:pt x="3140" y="736"/>
                </a:lnTo>
                <a:lnTo>
                  <a:pt x="3176" y="736"/>
                </a:lnTo>
                <a:lnTo>
                  <a:pt x="3231" y="782"/>
                </a:lnTo>
                <a:lnTo>
                  <a:pt x="3249" y="809"/>
                </a:lnTo>
                <a:lnTo>
                  <a:pt x="3285" y="818"/>
                </a:lnTo>
                <a:lnTo>
                  <a:pt x="3322" y="845"/>
                </a:lnTo>
                <a:lnTo>
                  <a:pt x="3349" y="854"/>
                </a:lnTo>
                <a:lnTo>
                  <a:pt x="3412" y="872"/>
                </a:lnTo>
                <a:lnTo>
                  <a:pt x="3476" y="882"/>
                </a:lnTo>
                <a:lnTo>
                  <a:pt x="3558" y="891"/>
                </a:lnTo>
                <a:lnTo>
                  <a:pt x="3676" y="900"/>
                </a:lnTo>
                <a:lnTo>
                  <a:pt x="3784" y="891"/>
                </a:lnTo>
                <a:lnTo>
                  <a:pt x="3821" y="872"/>
                </a:lnTo>
                <a:lnTo>
                  <a:pt x="3857" y="845"/>
                </a:lnTo>
                <a:lnTo>
                  <a:pt x="3893" y="836"/>
                </a:lnTo>
                <a:lnTo>
                  <a:pt x="3930" y="854"/>
                </a:lnTo>
                <a:lnTo>
                  <a:pt x="3948" y="872"/>
                </a:lnTo>
                <a:lnTo>
                  <a:pt x="3984" y="909"/>
                </a:lnTo>
                <a:lnTo>
                  <a:pt x="4002" y="963"/>
                </a:lnTo>
                <a:lnTo>
                  <a:pt x="4039" y="1018"/>
                </a:lnTo>
                <a:lnTo>
                  <a:pt x="4039" y="1091"/>
                </a:lnTo>
                <a:lnTo>
                  <a:pt x="4030" y="1181"/>
                </a:lnTo>
                <a:lnTo>
                  <a:pt x="4030" y="1254"/>
                </a:lnTo>
                <a:lnTo>
                  <a:pt x="4020" y="1327"/>
                </a:lnTo>
                <a:lnTo>
                  <a:pt x="3993" y="1372"/>
                </a:lnTo>
                <a:lnTo>
                  <a:pt x="3966" y="1372"/>
                </a:lnTo>
                <a:lnTo>
                  <a:pt x="3948" y="1372"/>
                </a:lnTo>
                <a:lnTo>
                  <a:pt x="3921" y="1381"/>
                </a:lnTo>
                <a:lnTo>
                  <a:pt x="3912" y="1390"/>
                </a:lnTo>
                <a:lnTo>
                  <a:pt x="3893" y="1400"/>
                </a:lnTo>
                <a:lnTo>
                  <a:pt x="3893" y="1436"/>
                </a:lnTo>
                <a:lnTo>
                  <a:pt x="3893" y="1454"/>
                </a:lnTo>
                <a:lnTo>
                  <a:pt x="3884" y="1500"/>
                </a:lnTo>
                <a:lnTo>
                  <a:pt x="3884" y="1563"/>
                </a:lnTo>
                <a:lnTo>
                  <a:pt x="3857" y="1609"/>
                </a:lnTo>
                <a:lnTo>
                  <a:pt x="3830" y="1663"/>
                </a:lnTo>
                <a:lnTo>
                  <a:pt x="3794" y="1718"/>
                </a:lnTo>
                <a:lnTo>
                  <a:pt x="3775" y="1772"/>
                </a:lnTo>
                <a:lnTo>
                  <a:pt x="3775" y="1818"/>
                </a:lnTo>
                <a:lnTo>
                  <a:pt x="3803" y="1863"/>
                </a:lnTo>
                <a:lnTo>
                  <a:pt x="3839" y="1899"/>
                </a:lnTo>
                <a:lnTo>
                  <a:pt x="3866" y="1927"/>
                </a:lnTo>
                <a:lnTo>
                  <a:pt x="3912" y="1972"/>
                </a:lnTo>
                <a:lnTo>
                  <a:pt x="3930" y="1990"/>
                </a:lnTo>
                <a:lnTo>
                  <a:pt x="3966" y="2009"/>
                </a:lnTo>
                <a:lnTo>
                  <a:pt x="4011" y="2009"/>
                </a:lnTo>
                <a:lnTo>
                  <a:pt x="4057" y="1999"/>
                </a:lnTo>
                <a:lnTo>
                  <a:pt x="4084" y="1999"/>
                </a:lnTo>
                <a:lnTo>
                  <a:pt x="4120" y="1990"/>
                </a:lnTo>
                <a:lnTo>
                  <a:pt x="4138" y="1972"/>
                </a:lnTo>
                <a:lnTo>
                  <a:pt x="4147" y="1990"/>
                </a:lnTo>
                <a:lnTo>
                  <a:pt x="4184" y="1999"/>
                </a:lnTo>
                <a:lnTo>
                  <a:pt x="4202" y="2045"/>
                </a:lnTo>
                <a:lnTo>
                  <a:pt x="4211" y="2081"/>
                </a:lnTo>
                <a:lnTo>
                  <a:pt x="4211" y="2099"/>
                </a:lnTo>
                <a:lnTo>
                  <a:pt x="4193" y="2127"/>
                </a:lnTo>
                <a:lnTo>
                  <a:pt x="4175" y="2154"/>
                </a:lnTo>
                <a:lnTo>
                  <a:pt x="4157" y="2172"/>
                </a:lnTo>
                <a:lnTo>
                  <a:pt x="4147" y="2199"/>
                </a:lnTo>
                <a:lnTo>
                  <a:pt x="4147" y="2208"/>
                </a:lnTo>
                <a:lnTo>
                  <a:pt x="4157" y="2245"/>
                </a:lnTo>
                <a:lnTo>
                  <a:pt x="4166" y="2263"/>
                </a:lnTo>
                <a:lnTo>
                  <a:pt x="4184" y="2299"/>
                </a:lnTo>
                <a:lnTo>
                  <a:pt x="4211" y="2345"/>
                </a:lnTo>
                <a:lnTo>
                  <a:pt x="4247" y="2381"/>
                </a:lnTo>
                <a:lnTo>
                  <a:pt x="4229" y="2436"/>
                </a:lnTo>
                <a:lnTo>
                  <a:pt x="4193" y="2454"/>
                </a:lnTo>
                <a:lnTo>
                  <a:pt x="4157" y="2463"/>
                </a:lnTo>
                <a:lnTo>
                  <a:pt x="4129" y="2499"/>
                </a:lnTo>
                <a:lnTo>
                  <a:pt x="4111" y="2536"/>
                </a:lnTo>
                <a:lnTo>
                  <a:pt x="4102" y="2572"/>
                </a:lnTo>
                <a:lnTo>
                  <a:pt x="4111" y="2599"/>
                </a:lnTo>
                <a:lnTo>
                  <a:pt x="4120" y="2636"/>
                </a:lnTo>
                <a:lnTo>
                  <a:pt x="4129" y="2690"/>
                </a:lnTo>
                <a:lnTo>
                  <a:pt x="4157" y="2736"/>
                </a:lnTo>
                <a:lnTo>
                  <a:pt x="4102" y="2736"/>
                </a:lnTo>
                <a:lnTo>
                  <a:pt x="4066" y="2736"/>
                </a:lnTo>
                <a:lnTo>
                  <a:pt x="4030" y="2754"/>
                </a:lnTo>
                <a:lnTo>
                  <a:pt x="4002" y="2772"/>
                </a:lnTo>
                <a:lnTo>
                  <a:pt x="3984" y="2808"/>
                </a:lnTo>
                <a:lnTo>
                  <a:pt x="3966" y="2817"/>
                </a:lnTo>
                <a:lnTo>
                  <a:pt x="3948" y="2826"/>
                </a:lnTo>
                <a:lnTo>
                  <a:pt x="3921" y="2826"/>
                </a:lnTo>
                <a:lnTo>
                  <a:pt x="3875" y="2808"/>
                </a:lnTo>
                <a:lnTo>
                  <a:pt x="3857" y="2790"/>
                </a:lnTo>
                <a:lnTo>
                  <a:pt x="3848" y="2772"/>
                </a:lnTo>
                <a:lnTo>
                  <a:pt x="3821" y="2772"/>
                </a:lnTo>
                <a:lnTo>
                  <a:pt x="3812" y="2763"/>
                </a:lnTo>
                <a:lnTo>
                  <a:pt x="3803" y="2736"/>
                </a:lnTo>
                <a:lnTo>
                  <a:pt x="3812" y="2708"/>
                </a:lnTo>
                <a:lnTo>
                  <a:pt x="3812" y="2690"/>
                </a:lnTo>
                <a:lnTo>
                  <a:pt x="3803" y="2654"/>
                </a:lnTo>
                <a:lnTo>
                  <a:pt x="3784" y="2627"/>
                </a:lnTo>
                <a:lnTo>
                  <a:pt x="3775" y="2627"/>
                </a:lnTo>
                <a:lnTo>
                  <a:pt x="3748" y="2645"/>
                </a:lnTo>
                <a:lnTo>
                  <a:pt x="3739" y="2654"/>
                </a:lnTo>
                <a:lnTo>
                  <a:pt x="3730" y="2681"/>
                </a:lnTo>
                <a:lnTo>
                  <a:pt x="3721" y="2699"/>
                </a:lnTo>
                <a:lnTo>
                  <a:pt x="3694" y="2717"/>
                </a:lnTo>
                <a:lnTo>
                  <a:pt x="3676" y="2736"/>
                </a:lnTo>
                <a:lnTo>
                  <a:pt x="3657" y="2772"/>
                </a:lnTo>
                <a:lnTo>
                  <a:pt x="3648" y="2799"/>
                </a:lnTo>
                <a:lnTo>
                  <a:pt x="3621" y="2817"/>
                </a:lnTo>
                <a:lnTo>
                  <a:pt x="3594" y="2826"/>
                </a:lnTo>
                <a:lnTo>
                  <a:pt x="3576" y="2817"/>
                </a:lnTo>
                <a:lnTo>
                  <a:pt x="3539" y="2817"/>
                </a:lnTo>
                <a:lnTo>
                  <a:pt x="3476" y="2817"/>
                </a:lnTo>
                <a:lnTo>
                  <a:pt x="3412" y="2808"/>
                </a:lnTo>
                <a:lnTo>
                  <a:pt x="3376" y="2808"/>
                </a:lnTo>
                <a:lnTo>
                  <a:pt x="3340" y="2781"/>
                </a:lnTo>
                <a:lnTo>
                  <a:pt x="3331" y="2763"/>
                </a:lnTo>
                <a:lnTo>
                  <a:pt x="3294" y="2754"/>
                </a:lnTo>
                <a:lnTo>
                  <a:pt x="3249" y="2745"/>
                </a:lnTo>
                <a:lnTo>
                  <a:pt x="3222" y="2745"/>
                </a:lnTo>
                <a:lnTo>
                  <a:pt x="3167" y="2763"/>
                </a:lnTo>
                <a:lnTo>
                  <a:pt x="3131" y="2781"/>
                </a:lnTo>
                <a:lnTo>
                  <a:pt x="3104" y="2808"/>
                </a:lnTo>
                <a:lnTo>
                  <a:pt x="3068" y="2836"/>
                </a:lnTo>
                <a:lnTo>
                  <a:pt x="3040" y="2854"/>
                </a:lnTo>
                <a:lnTo>
                  <a:pt x="3031" y="2890"/>
                </a:lnTo>
                <a:lnTo>
                  <a:pt x="3031" y="2908"/>
                </a:lnTo>
                <a:lnTo>
                  <a:pt x="3004" y="3017"/>
                </a:lnTo>
                <a:lnTo>
                  <a:pt x="2995" y="3054"/>
                </a:lnTo>
                <a:lnTo>
                  <a:pt x="2995" y="3090"/>
                </a:lnTo>
                <a:lnTo>
                  <a:pt x="3004" y="3117"/>
                </a:lnTo>
                <a:lnTo>
                  <a:pt x="3022" y="3126"/>
                </a:lnTo>
                <a:lnTo>
                  <a:pt x="3049" y="3145"/>
                </a:lnTo>
                <a:lnTo>
                  <a:pt x="3068" y="3154"/>
                </a:lnTo>
                <a:lnTo>
                  <a:pt x="3077" y="3172"/>
                </a:lnTo>
                <a:lnTo>
                  <a:pt x="3095" y="3181"/>
                </a:lnTo>
                <a:lnTo>
                  <a:pt x="3113" y="3217"/>
                </a:lnTo>
                <a:lnTo>
                  <a:pt x="3122" y="3235"/>
                </a:lnTo>
                <a:lnTo>
                  <a:pt x="3122" y="3245"/>
                </a:lnTo>
                <a:lnTo>
                  <a:pt x="3131" y="3272"/>
                </a:lnTo>
                <a:lnTo>
                  <a:pt x="3140" y="3317"/>
                </a:lnTo>
                <a:lnTo>
                  <a:pt x="3131" y="3354"/>
                </a:lnTo>
                <a:lnTo>
                  <a:pt x="3122" y="3390"/>
                </a:lnTo>
                <a:lnTo>
                  <a:pt x="3140" y="3408"/>
                </a:lnTo>
                <a:lnTo>
                  <a:pt x="3158" y="3417"/>
                </a:lnTo>
                <a:lnTo>
                  <a:pt x="3167" y="3426"/>
                </a:lnTo>
                <a:lnTo>
                  <a:pt x="3176" y="3445"/>
                </a:lnTo>
                <a:lnTo>
                  <a:pt x="3167" y="3472"/>
                </a:lnTo>
                <a:lnTo>
                  <a:pt x="3167" y="3508"/>
                </a:lnTo>
                <a:lnTo>
                  <a:pt x="3149" y="3535"/>
                </a:lnTo>
                <a:lnTo>
                  <a:pt x="3140" y="3554"/>
                </a:lnTo>
                <a:lnTo>
                  <a:pt x="3131" y="3572"/>
                </a:lnTo>
                <a:lnTo>
                  <a:pt x="3131" y="3626"/>
                </a:lnTo>
                <a:lnTo>
                  <a:pt x="3122" y="3635"/>
                </a:lnTo>
                <a:lnTo>
                  <a:pt x="3095" y="3654"/>
                </a:lnTo>
                <a:lnTo>
                  <a:pt x="3077" y="3672"/>
                </a:lnTo>
                <a:lnTo>
                  <a:pt x="3077" y="3699"/>
                </a:lnTo>
                <a:lnTo>
                  <a:pt x="3068" y="3735"/>
                </a:lnTo>
                <a:lnTo>
                  <a:pt x="3049" y="3763"/>
                </a:lnTo>
                <a:lnTo>
                  <a:pt x="3022" y="3763"/>
                </a:lnTo>
                <a:lnTo>
                  <a:pt x="2995" y="3772"/>
                </a:lnTo>
                <a:lnTo>
                  <a:pt x="2959" y="3781"/>
                </a:lnTo>
                <a:lnTo>
                  <a:pt x="2922" y="3790"/>
                </a:lnTo>
                <a:lnTo>
                  <a:pt x="2904" y="3817"/>
                </a:lnTo>
                <a:lnTo>
                  <a:pt x="2868" y="3835"/>
                </a:lnTo>
                <a:lnTo>
                  <a:pt x="2841" y="3835"/>
                </a:lnTo>
                <a:lnTo>
                  <a:pt x="2813" y="3835"/>
                </a:lnTo>
                <a:lnTo>
                  <a:pt x="2786" y="3826"/>
                </a:lnTo>
                <a:lnTo>
                  <a:pt x="2768" y="3835"/>
                </a:lnTo>
                <a:lnTo>
                  <a:pt x="2741" y="3844"/>
                </a:lnTo>
                <a:lnTo>
                  <a:pt x="2732" y="3872"/>
                </a:lnTo>
                <a:lnTo>
                  <a:pt x="2714" y="3953"/>
                </a:lnTo>
                <a:lnTo>
                  <a:pt x="2695" y="4017"/>
                </a:lnTo>
                <a:lnTo>
                  <a:pt x="2695" y="4072"/>
                </a:lnTo>
                <a:lnTo>
                  <a:pt x="2695" y="4090"/>
                </a:lnTo>
                <a:lnTo>
                  <a:pt x="2714" y="4117"/>
                </a:lnTo>
                <a:lnTo>
                  <a:pt x="2723" y="4144"/>
                </a:lnTo>
                <a:lnTo>
                  <a:pt x="2723" y="4163"/>
                </a:lnTo>
                <a:lnTo>
                  <a:pt x="2723" y="4181"/>
                </a:lnTo>
                <a:lnTo>
                  <a:pt x="2732" y="4208"/>
                </a:lnTo>
                <a:lnTo>
                  <a:pt x="2750" y="4226"/>
                </a:lnTo>
                <a:lnTo>
                  <a:pt x="2759" y="4244"/>
                </a:lnTo>
                <a:lnTo>
                  <a:pt x="2759" y="4281"/>
                </a:lnTo>
                <a:lnTo>
                  <a:pt x="2759" y="4281"/>
                </a:lnTo>
                <a:lnTo>
                  <a:pt x="2768" y="4299"/>
                </a:lnTo>
                <a:lnTo>
                  <a:pt x="2759" y="4308"/>
                </a:lnTo>
                <a:lnTo>
                  <a:pt x="2759" y="4317"/>
                </a:lnTo>
                <a:lnTo>
                  <a:pt x="2768" y="4317"/>
                </a:lnTo>
                <a:lnTo>
                  <a:pt x="2786" y="4326"/>
                </a:lnTo>
                <a:lnTo>
                  <a:pt x="2804" y="4317"/>
                </a:lnTo>
                <a:lnTo>
                  <a:pt x="2822" y="4299"/>
                </a:lnTo>
                <a:lnTo>
                  <a:pt x="2822" y="4299"/>
                </a:lnTo>
                <a:lnTo>
                  <a:pt x="2868" y="4335"/>
                </a:lnTo>
                <a:lnTo>
                  <a:pt x="2904" y="4353"/>
                </a:lnTo>
                <a:lnTo>
                  <a:pt x="2922" y="4381"/>
                </a:lnTo>
                <a:lnTo>
                  <a:pt x="2895" y="4399"/>
                </a:lnTo>
                <a:lnTo>
                  <a:pt x="2877" y="4408"/>
                </a:lnTo>
                <a:lnTo>
                  <a:pt x="2868" y="4444"/>
                </a:lnTo>
                <a:lnTo>
                  <a:pt x="2886" y="4472"/>
                </a:lnTo>
                <a:lnTo>
                  <a:pt x="2904" y="4499"/>
                </a:lnTo>
                <a:lnTo>
                  <a:pt x="2859" y="4553"/>
                </a:lnTo>
                <a:lnTo>
                  <a:pt x="2841" y="4581"/>
                </a:lnTo>
                <a:lnTo>
                  <a:pt x="2832" y="4608"/>
                </a:lnTo>
                <a:lnTo>
                  <a:pt x="2813" y="4653"/>
                </a:lnTo>
                <a:lnTo>
                  <a:pt x="2804" y="4653"/>
                </a:lnTo>
                <a:lnTo>
                  <a:pt x="2786" y="4662"/>
                </a:lnTo>
                <a:lnTo>
                  <a:pt x="2768" y="4662"/>
                </a:lnTo>
                <a:lnTo>
                  <a:pt x="2741" y="4681"/>
                </a:lnTo>
                <a:lnTo>
                  <a:pt x="2723" y="4681"/>
                </a:lnTo>
                <a:lnTo>
                  <a:pt x="2705" y="4699"/>
                </a:lnTo>
                <a:lnTo>
                  <a:pt x="2695" y="4717"/>
                </a:lnTo>
                <a:lnTo>
                  <a:pt x="2695" y="4735"/>
                </a:lnTo>
                <a:lnTo>
                  <a:pt x="2705" y="4853"/>
                </a:lnTo>
                <a:lnTo>
                  <a:pt x="2723" y="4890"/>
                </a:lnTo>
                <a:lnTo>
                  <a:pt x="2741" y="4917"/>
                </a:lnTo>
                <a:lnTo>
                  <a:pt x="2768" y="4935"/>
                </a:lnTo>
                <a:lnTo>
                  <a:pt x="2786" y="4944"/>
                </a:lnTo>
                <a:lnTo>
                  <a:pt x="2804" y="4962"/>
                </a:lnTo>
                <a:lnTo>
                  <a:pt x="2804" y="4990"/>
                </a:lnTo>
                <a:lnTo>
                  <a:pt x="2813" y="5008"/>
                </a:lnTo>
                <a:lnTo>
                  <a:pt x="2841" y="5026"/>
                </a:lnTo>
                <a:lnTo>
                  <a:pt x="2868" y="5035"/>
                </a:lnTo>
                <a:lnTo>
                  <a:pt x="2895" y="5053"/>
                </a:lnTo>
                <a:lnTo>
                  <a:pt x="2895" y="5080"/>
                </a:lnTo>
                <a:lnTo>
                  <a:pt x="2886" y="5117"/>
                </a:lnTo>
                <a:lnTo>
                  <a:pt x="2886" y="5144"/>
                </a:lnTo>
                <a:lnTo>
                  <a:pt x="2895" y="5153"/>
                </a:lnTo>
                <a:lnTo>
                  <a:pt x="2904" y="5153"/>
                </a:lnTo>
                <a:lnTo>
                  <a:pt x="2922" y="5162"/>
                </a:lnTo>
                <a:lnTo>
                  <a:pt x="2931" y="5162"/>
                </a:lnTo>
                <a:lnTo>
                  <a:pt x="2940" y="5162"/>
                </a:lnTo>
                <a:lnTo>
                  <a:pt x="2922" y="5208"/>
                </a:lnTo>
                <a:lnTo>
                  <a:pt x="2841" y="5262"/>
                </a:lnTo>
                <a:lnTo>
                  <a:pt x="2786" y="5253"/>
                </a:lnTo>
                <a:lnTo>
                  <a:pt x="2759" y="5244"/>
                </a:lnTo>
                <a:lnTo>
                  <a:pt x="2695" y="5217"/>
                </a:lnTo>
                <a:lnTo>
                  <a:pt x="2668" y="5208"/>
                </a:lnTo>
                <a:lnTo>
                  <a:pt x="2632" y="5190"/>
                </a:lnTo>
                <a:lnTo>
                  <a:pt x="2614" y="5171"/>
                </a:lnTo>
                <a:lnTo>
                  <a:pt x="2605" y="5153"/>
                </a:lnTo>
                <a:lnTo>
                  <a:pt x="2587" y="5117"/>
                </a:lnTo>
                <a:lnTo>
                  <a:pt x="2568" y="5090"/>
                </a:lnTo>
                <a:lnTo>
                  <a:pt x="2559" y="5071"/>
                </a:lnTo>
                <a:lnTo>
                  <a:pt x="2559" y="5044"/>
                </a:lnTo>
                <a:lnTo>
                  <a:pt x="2568" y="4990"/>
                </a:lnTo>
                <a:lnTo>
                  <a:pt x="2568" y="4971"/>
                </a:lnTo>
                <a:lnTo>
                  <a:pt x="2568" y="4953"/>
                </a:lnTo>
                <a:lnTo>
                  <a:pt x="2559" y="4935"/>
                </a:lnTo>
                <a:lnTo>
                  <a:pt x="2523" y="4935"/>
                </a:lnTo>
                <a:lnTo>
                  <a:pt x="2505" y="4935"/>
                </a:lnTo>
                <a:lnTo>
                  <a:pt x="2496" y="4944"/>
                </a:lnTo>
                <a:lnTo>
                  <a:pt x="2496" y="4971"/>
                </a:lnTo>
                <a:lnTo>
                  <a:pt x="2478" y="4990"/>
                </a:lnTo>
                <a:lnTo>
                  <a:pt x="2469" y="4990"/>
                </a:lnTo>
                <a:lnTo>
                  <a:pt x="2441" y="4990"/>
                </a:lnTo>
                <a:lnTo>
                  <a:pt x="2414" y="4971"/>
                </a:lnTo>
                <a:lnTo>
                  <a:pt x="2405" y="4944"/>
                </a:lnTo>
                <a:lnTo>
                  <a:pt x="2396" y="4917"/>
                </a:lnTo>
                <a:lnTo>
                  <a:pt x="2387" y="4890"/>
                </a:lnTo>
                <a:lnTo>
                  <a:pt x="2378" y="4844"/>
                </a:lnTo>
                <a:lnTo>
                  <a:pt x="2369" y="4799"/>
                </a:lnTo>
                <a:lnTo>
                  <a:pt x="2342" y="4771"/>
                </a:lnTo>
                <a:lnTo>
                  <a:pt x="2314" y="4753"/>
                </a:lnTo>
                <a:lnTo>
                  <a:pt x="2305" y="4726"/>
                </a:lnTo>
                <a:lnTo>
                  <a:pt x="2287" y="4708"/>
                </a:lnTo>
                <a:lnTo>
                  <a:pt x="2278" y="4690"/>
                </a:lnTo>
                <a:lnTo>
                  <a:pt x="2242" y="4681"/>
                </a:lnTo>
                <a:lnTo>
                  <a:pt x="2196" y="4662"/>
                </a:lnTo>
                <a:lnTo>
                  <a:pt x="2196" y="4681"/>
                </a:lnTo>
                <a:lnTo>
                  <a:pt x="2169" y="4681"/>
                </a:lnTo>
                <a:lnTo>
                  <a:pt x="2096" y="4681"/>
                </a:lnTo>
                <a:lnTo>
                  <a:pt x="2096" y="4608"/>
                </a:lnTo>
                <a:lnTo>
                  <a:pt x="2087" y="4562"/>
                </a:lnTo>
                <a:lnTo>
                  <a:pt x="2087" y="4517"/>
                </a:lnTo>
                <a:lnTo>
                  <a:pt x="2069" y="4472"/>
                </a:lnTo>
                <a:lnTo>
                  <a:pt x="2060" y="4462"/>
                </a:lnTo>
                <a:lnTo>
                  <a:pt x="2024" y="4472"/>
                </a:lnTo>
                <a:lnTo>
                  <a:pt x="2006" y="4472"/>
                </a:lnTo>
                <a:lnTo>
                  <a:pt x="1988" y="4462"/>
                </a:lnTo>
                <a:lnTo>
                  <a:pt x="1960" y="4435"/>
                </a:lnTo>
                <a:lnTo>
                  <a:pt x="1933" y="4408"/>
                </a:lnTo>
                <a:lnTo>
                  <a:pt x="1906" y="4372"/>
                </a:lnTo>
                <a:lnTo>
                  <a:pt x="1897" y="4344"/>
                </a:lnTo>
                <a:lnTo>
                  <a:pt x="1906" y="4308"/>
                </a:lnTo>
                <a:lnTo>
                  <a:pt x="1897" y="4272"/>
                </a:lnTo>
                <a:lnTo>
                  <a:pt x="1861" y="4253"/>
                </a:lnTo>
                <a:lnTo>
                  <a:pt x="1833" y="4253"/>
                </a:lnTo>
                <a:lnTo>
                  <a:pt x="1797" y="4262"/>
                </a:lnTo>
                <a:lnTo>
                  <a:pt x="1770" y="4272"/>
                </a:lnTo>
                <a:lnTo>
                  <a:pt x="1752" y="4272"/>
                </a:lnTo>
                <a:lnTo>
                  <a:pt x="1733" y="4281"/>
                </a:lnTo>
                <a:lnTo>
                  <a:pt x="1697" y="4290"/>
                </a:lnTo>
                <a:lnTo>
                  <a:pt x="1679" y="4299"/>
                </a:lnTo>
                <a:lnTo>
                  <a:pt x="1670" y="4299"/>
                </a:lnTo>
                <a:lnTo>
                  <a:pt x="1652" y="4290"/>
                </a:lnTo>
                <a:lnTo>
                  <a:pt x="1634" y="4272"/>
                </a:lnTo>
                <a:lnTo>
                  <a:pt x="1615" y="4253"/>
                </a:lnTo>
                <a:lnTo>
                  <a:pt x="1625" y="4235"/>
                </a:lnTo>
                <a:lnTo>
                  <a:pt x="1615" y="4208"/>
                </a:lnTo>
                <a:lnTo>
                  <a:pt x="1588" y="4181"/>
                </a:lnTo>
                <a:lnTo>
                  <a:pt x="1570" y="4172"/>
                </a:lnTo>
                <a:lnTo>
                  <a:pt x="1543" y="4144"/>
                </a:lnTo>
                <a:lnTo>
                  <a:pt x="1507" y="4099"/>
                </a:lnTo>
                <a:lnTo>
                  <a:pt x="1525" y="4090"/>
                </a:lnTo>
                <a:lnTo>
                  <a:pt x="1543" y="4072"/>
                </a:lnTo>
                <a:lnTo>
                  <a:pt x="1561" y="4044"/>
                </a:lnTo>
                <a:lnTo>
                  <a:pt x="1552" y="4017"/>
                </a:lnTo>
                <a:lnTo>
                  <a:pt x="1543" y="3999"/>
                </a:lnTo>
                <a:lnTo>
                  <a:pt x="1507" y="4026"/>
                </a:lnTo>
                <a:lnTo>
                  <a:pt x="1488" y="4035"/>
                </a:lnTo>
                <a:lnTo>
                  <a:pt x="1470" y="4063"/>
                </a:lnTo>
                <a:lnTo>
                  <a:pt x="1461" y="4072"/>
                </a:lnTo>
                <a:lnTo>
                  <a:pt x="1461" y="4090"/>
                </a:lnTo>
                <a:lnTo>
                  <a:pt x="1470" y="4144"/>
                </a:lnTo>
                <a:lnTo>
                  <a:pt x="1470" y="4190"/>
                </a:lnTo>
                <a:lnTo>
                  <a:pt x="1470" y="4226"/>
                </a:lnTo>
                <a:lnTo>
                  <a:pt x="1443" y="4226"/>
                </a:lnTo>
                <a:lnTo>
                  <a:pt x="1416" y="4217"/>
                </a:lnTo>
                <a:lnTo>
                  <a:pt x="1398" y="4199"/>
                </a:lnTo>
                <a:lnTo>
                  <a:pt x="1389" y="4163"/>
                </a:lnTo>
                <a:lnTo>
                  <a:pt x="1380" y="4153"/>
                </a:lnTo>
                <a:lnTo>
                  <a:pt x="1352" y="4144"/>
                </a:lnTo>
                <a:lnTo>
                  <a:pt x="1216" y="4144"/>
                </a:lnTo>
                <a:lnTo>
                  <a:pt x="1180" y="4144"/>
                </a:lnTo>
                <a:lnTo>
                  <a:pt x="1144" y="4153"/>
                </a:lnTo>
                <a:lnTo>
                  <a:pt x="1107" y="4163"/>
                </a:lnTo>
                <a:lnTo>
                  <a:pt x="1071" y="4153"/>
                </a:lnTo>
                <a:lnTo>
                  <a:pt x="1035" y="4163"/>
                </a:lnTo>
                <a:lnTo>
                  <a:pt x="1017" y="4190"/>
                </a:lnTo>
                <a:lnTo>
                  <a:pt x="1007" y="4217"/>
                </a:lnTo>
                <a:lnTo>
                  <a:pt x="998" y="4244"/>
                </a:lnTo>
                <a:lnTo>
                  <a:pt x="971" y="4262"/>
                </a:lnTo>
                <a:lnTo>
                  <a:pt x="944" y="4262"/>
                </a:lnTo>
                <a:lnTo>
                  <a:pt x="926" y="4253"/>
                </a:lnTo>
                <a:lnTo>
                  <a:pt x="889" y="4262"/>
                </a:lnTo>
                <a:lnTo>
                  <a:pt x="853" y="4281"/>
                </a:lnTo>
                <a:lnTo>
                  <a:pt x="826" y="4290"/>
                </a:lnTo>
                <a:lnTo>
                  <a:pt x="799" y="4272"/>
                </a:lnTo>
                <a:lnTo>
                  <a:pt x="781" y="4253"/>
                </a:lnTo>
                <a:lnTo>
                  <a:pt x="735" y="4262"/>
                </a:lnTo>
                <a:lnTo>
                  <a:pt x="699" y="4290"/>
                </a:lnTo>
                <a:lnTo>
                  <a:pt x="672" y="4317"/>
                </a:lnTo>
                <a:lnTo>
                  <a:pt x="626" y="4353"/>
                </a:lnTo>
                <a:lnTo>
                  <a:pt x="617" y="4399"/>
                </a:lnTo>
                <a:lnTo>
                  <a:pt x="599" y="4435"/>
                </a:lnTo>
                <a:lnTo>
                  <a:pt x="572" y="4435"/>
                </a:lnTo>
                <a:lnTo>
                  <a:pt x="536" y="4435"/>
                </a:lnTo>
                <a:lnTo>
                  <a:pt x="499" y="4453"/>
                </a:lnTo>
                <a:lnTo>
                  <a:pt x="463" y="4472"/>
                </a:lnTo>
                <a:lnTo>
                  <a:pt x="408" y="4481"/>
                </a:lnTo>
                <a:lnTo>
                  <a:pt x="390" y="4462"/>
                </a:lnTo>
                <a:lnTo>
                  <a:pt x="390" y="4444"/>
                </a:lnTo>
                <a:lnTo>
                  <a:pt x="399" y="4426"/>
                </a:lnTo>
                <a:lnTo>
                  <a:pt x="408" y="4408"/>
                </a:lnTo>
                <a:lnTo>
                  <a:pt x="418" y="4381"/>
                </a:lnTo>
                <a:lnTo>
                  <a:pt x="408" y="4362"/>
                </a:lnTo>
                <a:lnTo>
                  <a:pt x="381" y="4353"/>
                </a:lnTo>
                <a:lnTo>
                  <a:pt x="363" y="4335"/>
                </a:lnTo>
                <a:lnTo>
                  <a:pt x="318" y="4335"/>
                </a:lnTo>
                <a:lnTo>
                  <a:pt x="290" y="4335"/>
                </a:lnTo>
                <a:lnTo>
                  <a:pt x="127" y="4344"/>
                </a:lnTo>
                <a:lnTo>
                  <a:pt x="154" y="4281"/>
                </a:lnTo>
                <a:lnTo>
                  <a:pt x="154" y="4262"/>
                </a:lnTo>
                <a:lnTo>
                  <a:pt x="173" y="4244"/>
                </a:lnTo>
                <a:lnTo>
                  <a:pt x="173" y="4226"/>
                </a:lnTo>
                <a:lnTo>
                  <a:pt x="182" y="4208"/>
                </a:lnTo>
                <a:lnTo>
                  <a:pt x="173" y="4190"/>
                </a:lnTo>
                <a:lnTo>
                  <a:pt x="163" y="4172"/>
                </a:lnTo>
                <a:lnTo>
                  <a:pt x="154" y="4144"/>
                </a:lnTo>
                <a:lnTo>
                  <a:pt x="145" y="4135"/>
                </a:lnTo>
                <a:lnTo>
                  <a:pt x="127" y="4117"/>
                </a:lnTo>
                <a:lnTo>
                  <a:pt x="118" y="4099"/>
                </a:lnTo>
                <a:lnTo>
                  <a:pt x="136" y="4090"/>
                </a:lnTo>
                <a:lnTo>
                  <a:pt x="154" y="4081"/>
                </a:lnTo>
                <a:lnTo>
                  <a:pt x="182" y="4090"/>
                </a:lnTo>
                <a:lnTo>
                  <a:pt x="200" y="4099"/>
                </a:lnTo>
                <a:lnTo>
                  <a:pt x="209" y="4099"/>
                </a:lnTo>
                <a:lnTo>
                  <a:pt x="227" y="4081"/>
                </a:lnTo>
                <a:lnTo>
                  <a:pt x="236" y="4053"/>
                </a:lnTo>
                <a:lnTo>
                  <a:pt x="218" y="4035"/>
                </a:lnTo>
                <a:lnTo>
                  <a:pt x="191" y="4017"/>
                </a:lnTo>
                <a:lnTo>
                  <a:pt x="173" y="3999"/>
                </a:lnTo>
                <a:lnTo>
                  <a:pt x="163" y="3963"/>
                </a:lnTo>
                <a:lnTo>
                  <a:pt x="173" y="3917"/>
                </a:lnTo>
                <a:lnTo>
                  <a:pt x="182" y="3872"/>
                </a:lnTo>
                <a:lnTo>
                  <a:pt x="209" y="3844"/>
                </a:lnTo>
                <a:lnTo>
                  <a:pt x="218" y="3817"/>
                </a:lnTo>
                <a:lnTo>
                  <a:pt x="245" y="3790"/>
                </a:lnTo>
                <a:lnTo>
                  <a:pt x="281" y="3763"/>
                </a:lnTo>
                <a:lnTo>
                  <a:pt x="345" y="3735"/>
                </a:lnTo>
                <a:lnTo>
                  <a:pt x="399" y="3708"/>
                </a:lnTo>
                <a:lnTo>
                  <a:pt x="427" y="3699"/>
                </a:lnTo>
                <a:lnTo>
                  <a:pt x="481" y="3690"/>
                </a:lnTo>
                <a:lnTo>
                  <a:pt x="499" y="3699"/>
                </a:lnTo>
                <a:lnTo>
                  <a:pt x="508" y="3708"/>
                </a:lnTo>
                <a:lnTo>
                  <a:pt x="536" y="3717"/>
                </a:lnTo>
                <a:lnTo>
                  <a:pt x="554" y="3726"/>
                </a:lnTo>
                <a:lnTo>
                  <a:pt x="581" y="3726"/>
                </a:lnTo>
                <a:lnTo>
                  <a:pt x="590" y="3708"/>
                </a:lnTo>
                <a:lnTo>
                  <a:pt x="608" y="3681"/>
                </a:lnTo>
                <a:lnTo>
                  <a:pt x="635" y="3654"/>
                </a:lnTo>
                <a:lnTo>
                  <a:pt x="644" y="3617"/>
                </a:lnTo>
                <a:lnTo>
                  <a:pt x="663" y="3563"/>
                </a:lnTo>
                <a:lnTo>
                  <a:pt x="663" y="3526"/>
                </a:lnTo>
                <a:lnTo>
                  <a:pt x="672" y="3508"/>
                </a:lnTo>
                <a:lnTo>
                  <a:pt x="699" y="3472"/>
                </a:lnTo>
                <a:lnTo>
                  <a:pt x="717" y="3435"/>
                </a:lnTo>
                <a:lnTo>
                  <a:pt x="744" y="3417"/>
                </a:lnTo>
                <a:lnTo>
                  <a:pt x="762" y="3390"/>
                </a:lnTo>
                <a:lnTo>
                  <a:pt x="799" y="3354"/>
                </a:lnTo>
                <a:lnTo>
                  <a:pt x="781" y="3326"/>
                </a:lnTo>
                <a:lnTo>
                  <a:pt x="735" y="3290"/>
                </a:lnTo>
                <a:lnTo>
                  <a:pt x="681" y="3263"/>
                </a:lnTo>
                <a:lnTo>
                  <a:pt x="644" y="3272"/>
                </a:lnTo>
                <a:lnTo>
                  <a:pt x="590" y="3272"/>
                </a:lnTo>
                <a:lnTo>
                  <a:pt x="572" y="3281"/>
                </a:lnTo>
                <a:lnTo>
                  <a:pt x="572" y="3254"/>
                </a:lnTo>
                <a:lnTo>
                  <a:pt x="563" y="3245"/>
                </a:lnTo>
                <a:lnTo>
                  <a:pt x="563" y="3235"/>
                </a:lnTo>
                <a:lnTo>
                  <a:pt x="526" y="3226"/>
                </a:lnTo>
                <a:lnTo>
                  <a:pt x="472" y="3217"/>
                </a:lnTo>
                <a:lnTo>
                  <a:pt x="427" y="3226"/>
                </a:lnTo>
                <a:lnTo>
                  <a:pt x="381" y="3226"/>
                </a:lnTo>
                <a:lnTo>
                  <a:pt x="336" y="3226"/>
                </a:lnTo>
                <a:lnTo>
                  <a:pt x="290" y="3226"/>
                </a:lnTo>
                <a:lnTo>
                  <a:pt x="227" y="3226"/>
                </a:lnTo>
                <a:lnTo>
                  <a:pt x="163" y="3226"/>
                </a:lnTo>
                <a:lnTo>
                  <a:pt x="109" y="3226"/>
                </a:lnTo>
                <a:lnTo>
                  <a:pt x="73" y="3226"/>
                </a:lnTo>
                <a:lnTo>
                  <a:pt x="36" y="3208"/>
                </a:lnTo>
                <a:lnTo>
                  <a:pt x="27" y="3199"/>
                </a:lnTo>
                <a:lnTo>
                  <a:pt x="18" y="3181"/>
                </a:lnTo>
                <a:lnTo>
                  <a:pt x="9" y="3163"/>
                </a:lnTo>
                <a:lnTo>
                  <a:pt x="0" y="3135"/>
                </a:lnTo>
                <a:lnTo>
                  <a:pt x="27" y="3045"/>
                </a:lnTo>
                <a:lnTo>
                  <a:pt x="55" y="3026"/>
                </a:lnTo>
                <a:lnTo>
                  <a:pt x="55" y="3017"/>
                </a:lnTo>
                <a:lnTo>
                  <a:pt x="55" y="2990"/>
                </a:lnTo>
                <a:lnTo>
                  <a:pt x="36" y="2963"/>
                </a:lnTo>
                <a:lnTo>
                  <a:pt x="45" y="2926"/>
                </a:lnTo>
                <a:lnTo>
                  <a:pt x="73" y="2890"/>
                </a:lnTo>
                <a:lnTo>
                  <a:pt x="100" y="2845"/>
                </a:lnTo>
                <a:lnTo>
                  <a:pt x="118" y="2817"/>
                </a:lnTo>
                <a:lnTo>
                  <a:pt x="136" y="2781"/>
                </a:lnTo>
                <a:lnTo>
                  <a:pt x="136" y="2763"/>
                </a:lnTo>
                <a:lnTo>
                  <a:pt x="136" y="2745"/>
                </a:lnTo>
                <a:lnTo>
                  <a:pt x="127" y="2708"/>
                </a:lnTo>
                <a:lnTo>
                  <a:pt x="127" y="2681"/>
                </a:lnTo>
                <a:lnTo>
                  <a:pt x="136" y="2654"/>
                </a:lnTo>
                <a:lnTo>
                  <a:pt x="145" y="2627"/>
                </a:lnTo>
                <a:lnTo>
                  <a:pt x="173" y="2617"/>
                </a:lnTo>
                <a:lnTo>
                  <a:pt x="200" y="2617"/>
                </a:lnTo>
                <a:lnTo>
                  <a:pt x="236" y="2608"/>
                </a:lnTo>
                <a:lnTo>
                  <a:pt x="281" y="2599"/>
                </a:lnTo>
                <a:lnTo>
                  <a:pt x="309" y="2599"/>
                </a:lnTo>
                <a:lnTo>
                  <a:pt x="345" y="2599"/>
                </a:lnTo>
                <a:lnTo>
                  <a:pt x="363" y="2599"/>
                </a:lnTo>
                <a:lnTo>
                  <a:pt x="381" y="2590"/>
                </a:lnTo>
                <a:lnTo>
                  <a:pt x="390" y="2563"/>
                </a:lnTo>
                <a:lnTo>
                  <a:pt x="381" y="2527"/>
                </a:lnTo>
                <a:lnTo>
                  <a:pt x="418" y="2490"/>
                </a:lnTo>
                <a:lnTo>
                  <a:pt x="445" y="2463"/>
                </a:lnTo>
                <a:lnTo>
                  <a:pt x="499" y="2445"/>
                </a:lnTo>
                <a:lnTo>
                  <a:pt x="536" y="2417"/>
                </a:lnTo>
                <a:lnTo>
                  <a:pt x="563" y="2336"/>
                </a:lnTo>
                <a:lnTo>
                  <a:pt x="572" y="2318"/>
                </a:lnTo>
                <a:lnTo>
                  <a:pt x="617" y="2308"/>
                </a:lnTo>
                <a:lnTo>
                  <a:pt x="672" y="2290"/>
                </a:lnTo>
                <a:lnTo>
                  <a:pt x="672" y="2245"/>
                </a:lnTo>
                <a:lnTo>
                  <a:pt x="672" y="2181"/>
                </a:lnTo>
                <a:lnTo>
                  <a:pt x="653" y="2118"/>
                </a:lnTo>
                <a:lnTo>
                  <a:pt x="590" y="2063"/>
                </a:lnTo>
                <a:lnTo>
                  <a:pt x="545" y="1999"/>
                </a:lnTo>
                <a:lnTo>
                  <a:pt x="536" y="1927"/>
                </a:lnTo>
                <a:lnTo>
                  <a:pt x="526" y="1890"/>
                </a:lnTo>
                <a:lnTo>
                  <a:pt x="481" y="1845"/>
                </a:lnTo>
                <a:lnTo>
                  <a:pt x="427" y="1809"/>
                </a:lnTo>
                <a:lnTo>
                  <a:pt x="418" y="1754"/>
                </a:lnTo>
                <a:lnTo>
                  <a:pt x="436" y="1672"/>
                </a:lnTo>
                <a:lnTo>
                  <a:pt x="445" y="1627"/>
                </a:lnTo>
                <a:lnTo>
                  <a:pt x="454" y="1600"/>
                </a:lnTo>
                <a:lnTo>
                  <a:pt x="445" y="1554"/>
                </a:lnTo>
                <a:lnTo>
                  <a:pt x="445" y="1554"/>
                </a:lnTo>
                <a:lnTo>
                  <a:pt x="481" y="1472"/>
                </a:lnTo>
                <a:lnTo>
                  <a:pt x="481" y="1445"/>
                </a:lnTo>
                <a:lnTo>
                  <a:pt x="490" y="1427"/>
                </a:lnTo>
                <a:lnTo>
                  <a:pt x="481" y="1409"/>
                </a:lnTo>
                <a:lnTo>
                  <a:pt x="472" y="1381"/>
                </a:lnTo>
                <a:lnTo>
                  <a:pt x="445" y="1372"/>
                </a:lnTo>
                <a:lnTo>
                  <a:pt x="408" y="1363"/>
                </a:lnTo>
                <a:lnTo>
                  <a:pt x="381" y="1345"/>
                </a:lnTo>
                <a:lnTo>
                  <a:pt x="354" y="1345"/>
                </a:lnTo>
                <a:lnTo>
                  <a:pt x="336" y="1336"/>
                </a:lnTo>
                <a:lnTo>
                  <a:pt x="327" y="1309"/>
                </a:lnTo>
                <a:lnTo>
                  <a:pt x="336" y="1272"/>
                </a:lnTo>
                <a:lnTo>
                  <a:pt x="354" y="1209"/>
                </a:lnTo>
                <a:lnTo>
                  <a:pt x="372" y="1172"/>
                </a:lnTo>
                <a:lnTo>
                  <a:pt x="381" y="1136"/>
                </a:lnTo>
                <a:lnTo>
                  <a:pt x="408" y="1081"/>
                </a:lnTo>
                <a:lnTo>
                  <a:pt x="418" y="1045"/>
                </a:lnTo>
                <a:lnTo>
                  <a:pt x="427" y="1018"/>
                </a:lnTo>
                <a:lnTo>
                  <a:pt x="418" y="991"/>
                </a:lnTo>
                <a:lnTo>
                  <a:pt x="418" y="972"/>
                </a:lnTo>
                <a:lnTo>
                  <a:pt x="399" y="963"/>
                </a:lnTo>
                <a:lnTo>
                  <a:pt x="381" y="972"/>
                </a:lnTo>
                <a:lnTo>
                  <a:pt x="363" y="981"/>
                </a:lnTo>
                <a:lnTo>
                  <a:pt x="345" y="1009"/>
                </a:lnTo>
                <a:lnTo>
                  <a:pt x="336" y="1018"/>
                </a:lnTo>
                <a:lnTo>
                  <a:pt x="318" y="1018"/>
                </a:lnTo>
                <a:lnTo>
                  <a:pt x="263" y="1009"/>
                </a:lnTo>
                <a:lnTo>
                  <a:pt x="245" y="1027"/>
                </a:lnTo>
                <a:lnTo>
                  <a:pt x="209" y="1018"/>
                </a:lnTo>
                <a:lnTo>
                  <a:pt x="163" y="1018"/>
                </a:lnTo>
                <a:lnTo>
                  <a:pt x="145" y="1009"/>
                </a:lnTo>
                <a:lnTo>
                  <a:pt x="127" y="1009"/>
                </a:lnTo>
                <a:lnTo>
                  <a:pt x="118" y="1000"/>
                </a:lnTo>
                <a:lnTo>
                  <a:pt x="109" y="981"/>
                </a:lnTo>
                <a:lnTo>
                  <a:pt x="100" y="954"/>
                </a:lnTo>
                <a:lnTo>
                  <a:pt x="73" y="927"/>
                </a:lnTo>
                <a:lnTo>
                  <a:pt x="64" y="900"/>
                </a:lnTo>
                <a:lnTo>
                  <a:pt x="64" y="872"/>
                </a:lnTo>
                <a:lnTo>
                  <a:pt x="73" y="854"/>
                </a:lnTo>
                <a:lnTo>
                  <a:pt x="91" y="836"/>
                </a:lnTo>
                <a:lnTo>
                  <a:pt x="118" y="827"/>
                </a:lnTo>
                <a:lnTo>
                  <a:pt x="145" y="827"/>
                </a:lnTo>
                <a:lnTo>
                  <a:pt x="191" y="827"/>
                </a:lnTo>
                <a:lnTo>
                  <a:pt x="236" y="827"/>
                </a:lnTo>
                <a:lnTo>
                  <a:pt x="254" y="827"/>
                </a:lnTo>
                <a:lnTo>
                  <a:pt x="281" y="827"/>
                </a:lnTo>
                <a:lnTo>
                  <a:pt x="290" y="827"/>
                </a:lnTo>
                <a:lnTo>
                  <a:pt x="309" y="818"/>
                </a:lnTo>
                <a:lnTo>
                  <a:pt x="336" y="772"/>
                </a:lnTo>
                <a:lnTo>
                  <a:pt x="336" y="727"/>
                </a:lnTo>
                <a:lnTo>
                  <a:pt x="354" y="663"/>
                </a:lnTo>
                <a:lnTo>
                  <a:pt x="363" y="609"/>
                </a:lnTo>
                <a:lnTo>
                  <a:pt x="372" y="572"/>
                </a:lnTo>
                <a:lnTo>
                  <a:pt x="399" y="536"/>
                </a:lnTo>
                <a:lnTo>
                  <a:pt x="418" y="509"/>
                </a:lnTo>
                <a:lnTo>
                  <a:pt x="445" y="482"/>
                </a:lnTo>
                <a:lnTo>
                  <a:pt x="445" y="463"/>
                </a:lnTo>
                <a:lnTo>
                  <a:pt x="445" y="436"/>
                </a:lnTo>
                <a:lnTo>
                  <a:pt x="445" y="391"/>
                </a:lnTo>
                <a:lnTo>
                  <a:pt x="445" y="354"/>
                </a:lnTo>
                <a:lnTo>
                  <a:pt x="463" y="309"/>
                </a:lnTo>
                <a:lnTo>
                  <a:pt x="472" y="291"/>
                </a:lnTo>
                <a:lnTo>
                  <a:pt x="472" y="273"/>
                </a:lnTo>
                <a:close/>
              </a:path>
            </a:pathLst>
          </a:custGeom>
          <a:gradFill rotWithShape="1">
            <a:gsLst>
              <a:gs pos="0">
                <a:srgbClr val="076D30">
                  <a:alpha val="0"/>
                </a:srgbClr>
              </a:gs>
              <a:gs pos="50000">
                <a:srgbClr val="B2F090"/>
              </a:gs>
              <a:gs pos="100000">
                <a:srgbClr val="076D30">
                  <a:alpha val="0"/>
                </a:srgbClr>
              </a:gs>
            </a:gsLst>
            <a:lin ang="2700000" scaled="1"/>
          </a:gradFill>
          <a:ln w="22225">
            <a:solidFill>
              <a:srgbClr val="8AD28D">
                <a:alpha val="92999"/>
              </a:srgb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2055" name="Rectangle 16"/>
          <p:cNvSpPr>
            <a:spLocks noChangeArrowheads="1"/>
          </p:cNvSpPr>
          <p:nvPr/>
        </p:nvSpPr>
        <p:spPr bwMode="auto">
          <a:xfrm>
            <a:off x="319282" y="1491602"/>
            <a:ext cx="9490075" cy="464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/>
            <a:r>
              <a:rPr lang="ru-RU" altLang="ru-RU" sz="2800" b="1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Управление профилактики коррупционных и иных правонарушений администрации Губернатора </a:t>
            </a:r>
          </a:p>
          <a:p>
            <a:pPr algn="ctr" eaLnBrk="1"/>
            <a:r>
              <a:rPr lang="ru-RU" altLang="ru-RU" sz="2800" b="1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и Правительства Кировской области</a:t>
            </a:r>
          </a:p>
          <a:p>
            <a:pPr algn="ctr" eaLnBrk="1"/>
            <a:endParaRPr lang="ru-RU" altLang="ru-RU" sz="2800" b="1" i="1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  <a:p>
            <a:pPr algn="ctr" eaLnBrk="1"/>
            <a:endParaRPr lang="ru-RU" altLang="ru-RU" sz="2800" b="1" i="1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  <a:p>
            <a:pPr algn="ctr" eaLnBrk="1"/>
            <a:r>
              <a:rPr lang="ru-RU" altLang="ru-RU" sz="2800" b="1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Семинар </a:t>
            </a:r>
            <a:r>
              <a:rPr lang="ru-RU" altLang="ru-RU" sz="2800" b="1" i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по вопросу организации работы по противодействию коррупции для лиц, ответственных за профилактику коррупционных и иных правонарушений в государственных органах Кировской </a:t>
            </a:r>
            <a:r>
              <a:rPr lang="ru-RU" altLang="ru-RU" sz="2800" b="1" i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области</a:t>
            </a:r>
          </a:p>
          <a:p>
            <a:pPr algn="ctr" eaLnBrk="1"/>
            <a:endParaRPr lang="ru-RU" altLang="ru-RU" sz="2800" b="1" i="1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  <a:p>
            <a:pPr algn="ctr" eaLnBrk="1"/>
            <a:r>
              <a:rPr lang="ru-RU" altLang="ru-RU" sz="3000" b="1" i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/>
            </a:r>
            <a:br>
              <a:rPr lang="ru-RU" altLang="ru-RU" sz="3000" b="1" i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endParaRPr lang="ru-RU" altLang="ru-RU" sz="3000" b="1" i="1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98996" y="6883238"/>
            <a:ext cx="749308" cy="414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г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 Киров</a:t>
            </a:r>
          </a:p>
          <a:p>
            <a:pPr algn="ctr"/>
            <a:r>
              <a:rPr lang="ru-RU" sz="120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2023 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год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45"/>
          <p:cNvSpPr txBox="1">
            <a:spLocks/>
          </p:cNvSpPr>
          <p:nvPr/>
        </p:nvSpPr>
        <p:spPr bwMode="auto">
          <a:xfrm>
            <a:off x="625147" y="2581275"/>
            <a:ext cx="8823653" cy="42114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1. Проверка проводится з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/>
                <a:cs typeface="Times New Roman" panose="02020603050405020304" pitchFamily="18" charset="0"/>
              </a:rPr>
              <a:t>а 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отчетный период и за два года, предшествующие отчетному периоду.</a:t>
            </a:r>
          </a:p>
          <a:p>
            <a:pPr algn="just"/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Проверка проводится всех </a:t>
            </a:r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сведений, 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должны отражаться в справках </a:t>
            </a:r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доходах, 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не только фактов, изложенных </a:t>
            </a:r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представлениях органов 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прокуратуры.</a:t>
            </a:r>
          </a:p>
          <a:p>
            <a:pPr algn="just"/>
            <a:r>
              <a:rPr lang="ru-RU" sz="2400" kern="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	3</a:t>
            </a:r>
            <a:r>
              <a:rPr lang="ru-RU" sz="2400" kern="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В целях оказания методической помощи управлением направлены в государственные органы Кировской области Методические рекомендации по организации и проведению проверок достоверности и полноты сведений о доходах, расходах, об имуществе и обязательствах имущественного характера государственных гражданских служащих и муниципальных служащих (</a:t>
            </a:r>
            <a:r>
              <a:rPr lang="ru-RU" sz="2400" u="sng" kern="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письмо от </a:t>
            </a:r>
            <a:r>
              <a:rPr lang="ru-RU" sz="2400" u="sng" kern="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30.03.2023 № 3819-11-26</a:t>
            </a:r>
            <a:r>
              <a:rPr lang="ru-RU" sz="2400" kern="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).</a:t>
            </a:r>
            <a:endParaRPr lang="ru-RU" sz="2400" kern="0" dirty="0" smtClean="0">
              <a:solidFill>
                <a:srgbClr val="B4DCFA">
                  <a:lumMod val="25000"/>
                </a:srgbClr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1581150" y="996840"/>
            <a:ext cx="7867649" cy="116861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проверок достоверности и полноты сведений о доходах, расходах, об имуществе </a:t>
            </a:r>
            <a:r>
              <a:rPr lang="ru-RU" sz="24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обязательствах имущественного характера</a:t>
            </a:r>
            <a:endParaRPr lang="ru-RU" sz="2400" b="1" dirty="0" smtClean="0">
              <a:solidFill>
                <a:prstClr val="white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3331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1565" y="874059"/>
            <a:ext cx="7944410" cy="1806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Упрощенный порядок применения взыскания за совершение коррупционного правонарушения</a:t>
            </a:r>
            <a:endParaRPr lang="ru-RU" b="1" dirty="0">
              <a:solidFill>
                <a:srgbClr val="B4DCFA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838200" y="2316228"/>
            <a:ext cx="8867775" cy="152424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Письменное согласие гражданского служащего </a:t>
            </a:r>
            <a:r>
              <a:rPr lang="ru-RU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применение </a:t>
            </a:r>
            <a:r>
              <a:rPr lang="ru-RU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взыскания без проведения антикоррупционной проверки 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838200" y="4074951"/>
            <a:ext cx="8867775" cy="105021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гражданским служащим факта </a:t>
            </a:r>
            <a:r>
              <a:rPr lang="ru-RU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совершения коррупционного </a:t>
            </a:r>
            <a:r>
              <a:rPr lang="ru-RU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правонарушения</a:t>
            </a:r>
            <a:endParaRPr lang="ru-RU" dirty="0">
              <a:solidFill>
                <a:srgbClr val="B4DCFA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838200" y="5431573"/>
            <a:ext cx="8867775" cy="105021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 подразделения </a:t>
            </a:r>
            <a:r>
              <a:rPr lang="ru-RU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кадровой </a:t>
            </a:r>
            <a:r>
              <a:rPr lang="ru-RU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службы о совершении коррупционного правонарушения </a:t>
            </a:r>
            <a:endParaRPr lang="ru-RU" dirty="0">
              <a:solidFill>
                <a:srgbClr val="B4DCFA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1035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1565" y="874059"/>
            <a:ext cx="7944410" cy="842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 о совершении коррупционного правонарушения</a:t>
            </a:r>
            <a:endParaRPr lang="ru-RU" sz="28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838200" y="1862161"/>
            <a:ext cx="8867775" cy="81313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Фактические обстоятельства совершения коррупционного правонарушения с учетом объяснения служащего</a:t>
            </a:r>
            <a:endParaRPr lang="ru-RU" sz="2400" dirty="0" smtClean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838199" y="2802603"/>
            <a:ext cx="8867775" cy="11686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признании служащим факта совершения коррупционного правонарушения и его согласии на применение взыскания без проведения антикоррупционной проверки</a:t>
            </a:r>
            <a:endParaRPr lang="ru-RU" sz="2400" dirty="0">
              <a:solidFill>
                <a:srgbClr val="B4DCFA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838200" y="4065864"/>
            <a:ext cx="8867774" cy="294605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Информация 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характере </a:t>
            </a:r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тяжести правонарушения</a:t>
            </a:r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обстоятельства</a:t>
            </a:r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совершения правонарушения;</a:t>
            </a:r>
            <a:endParaRPr lang="ru-RU" sz="2400" dirty="0">
              <a:solidFill>
                <a:srgbClr val="B4DCFA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соблюдение </a:t>
            </a:r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служащим других ограничений и запретов, требований о предотвращении или об урегулировании конфликта интересов и исполнение им обязанностей, установленных в целях противодействия коррупции;</a:t>
            </a:r>
          </a:p>
          <a:p>
            <a:pPr algn="just"/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предшествующие </a:t>
            </a:r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исполнения служащим своих должностных обязанностей.   </a:t>
            </a:r>
          </a:p>
        </p:txBody>
      </p:sp>
    </p:spTree>
    <p:extLst>
      <p:ext uri="{BB962C8B-B14F-4D97-AF65-F5344CB8AC3E}">
        <p14:creationId xmlns:p14="http://schemas.microsoft.com/office/powerpoint/2010/main" xmlns="" val="3295878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1619251" y="825174"/>
            <a:ext cx="8086724" cy="116861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мероприятий, направленных на повышение эффективности работы по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предупреждению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при осуществлении закупок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625" y="2382441"/>
            <a:ext cx="912495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организация повышения квалификации лица, ответственного за профилактику коррупционных правонарушений, по дополнительной профессиональной программе по вопросам, связанным с осуществлением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закупок;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проведение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консультативно-методических совещаний, направленных на информирование работников, участвующих в осуществлении закупок, о положениях законодательства Российской Федерации о противодействии коррупции, в том числе с ежегодной добровольной оценкой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знаний;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организация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добровольного ежегодного представления государственными гражданскими служащими (работниками), участвующими в осуществлении закупок, декларации о возможной личной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заинтересованности;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анализ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имеющейся информации, способствующей выявлению личной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заинтересованности;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формирование профиля участника закупок;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утверждение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реестра (карты) коррупционных рисков, возникающих при осуществлении закупок, плана мер по их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минимизации</a:t>
            </a:r>
            <a:endParaRPr lang="ru-RU" sz="20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9105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45"/>
          <p:cNvSpPr txBox="1">
            <a:spLocks/>
          </p:cNvSpPr>
          <p:nvPr/>
        </p:nvSpPr>
        <p:spPr bwMode="auto">
          <a:xfrm>
            <a:off x="625147" y="1772815"/>
            <a:ext cx="9190655" cy="501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Инструктивно-методические материалы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реализации Указа Президента Российской Федерации от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29.12.2022 №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968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особенностях исполнения обязанностей, соблюдения ограничений и запретов в области противодействия коррупции некоторыми категориями граждан в период проведения специальной военной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операции»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Минтруда России от 21.03.2023 № 28-6/10/П-2161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 направлении Инструктивно-методических материалов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  <a:p>
            <a:pPr algn="just"/>
            <a:endParaRPr lang="ru-RU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подпунктом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«ж»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пункта 1 Указа в период проведения СВО и впредь до издания соответствующих нормативных правовых актов Российской Федерации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сведений на официальных сайтах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органов публичной власти и организаций в сети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«Интернет»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их предоставление общероссийским СМИ для опубликования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осуществляются.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в подразделе официального сайта в сети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«Интернет»,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котором размещаются сведения, целесообразно предусмотреть гиперссылку на Указ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для   последовательного   перехода   на   официальный   интернет-портал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информации (http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://pravo.gov.ru/proxy/ips/?docbody=&amp;link_id=0&amp;nd=603637722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1695450" y="814606"/>
            <a:ext cx="7934325" cy="93160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сведений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доходах на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официальных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сайтах не осуществляется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2303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0725" y="3292410"/>
            <a:ext cx="5202303" cy="794398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</a:rPr>
              <a:t>Спасибо за внимание!</a:t>
            </a:r>
            <a:endParaRPr lang="ru-RU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4059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1565" y="874059"/>
            <a:ext cx="7944410" cy="1431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соблюдению требований </a:t>
            </a:r>
            <a:endParaRPr lang="ru-RU" sz="2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служебному поведению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урегулированию </a:t>
            </a:r>
            <a:endParaRPr lang="ru-RU" sz="2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конфликта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</a:t>
            </a: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761997" y="2886721"/>
            <a:ext cx="8867775" cy="15834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Представление руководителем государственного органа материалов проверки, свидетельствующих: </a:t>
            </a:r>
          </a:p>
          <a:p>
            <a:pPr algn="just"/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 представлении служащим недостоверных или неполных сведений;</a:t>
            </a:r>
          </a:p>
          <a:p>
            <a:pPr algn="just"/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 несоблюдении служащим требований к служебному поведению или требований об урегулировании конфликта интересов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761998" y="4708904"/>
            <a:ext cx="8867775" cy="69465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Обращение гражданина, замещавшего в государственном органе должность государственной службы, включенную в перечень должностей.</a:t>
            </a: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838197" y="5804126"/>
            <a:ext cx="8867775" cy="99091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Уведомление служащего о возникновении личной заинтересованности при исполнении должностных обязанностей, которая приводит или может привести к конфликту интересов и другие основания.</a:t>
            </a: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761998" y="2228129"/>
            <a:ext cx="8867775" cy="39840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Основаниями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проведения заседания комиссии являются:</a:t>
            </a:r>
          </a:p>
        </p:txBody>
      </p:sp>
    </p:spTree>
    <p:extLst>
      <p:ext uri="{BB962C8B-B14F-4D97-AF65-F5344CB8AC3E}">
        <p14:creationId xmlns:p14="http://schemas.microsoft.com/office/powerpoint/2010/main" xmlns="" val="871897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1581151" y="883026"/>
            <a:ext cx="7972425" cy="116861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комиссией </a:t>
            </a:r>
            <a:r>
              <a:rPr lang="ru-RU" sz="24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 гражданина о </a:t>
            </a:r>
            <a:r>
              <a:rPr lang="ru-RU" sz="2400" b="1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даче согласия на замещение </a:t>
            </a:r>
            <a:r>
              <a:rPr lang="ru-RU" sz="24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должности и </a:t>
            </a:r>
            <a:r>
              <a:rPr lang="ru-RU" sz="2400" b="1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(или) выполнение </a:t>
            </a:r>
            <a:r>
              <a:rPr lang="ru-RU" sz="24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 </a:t>
            </a:r>
            <a:r>
              <a:rPr lang="ru-RU" sz="2400" b="1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(оказание </a:t>
            </a:r>
            <a:r>
              <a:rPr lang="ru-RU" sz="24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услуг)</a:t>
            </a:r>
            <a:endParaRPr lang="ru-RU" sz="2400" b="1" dirty="0" smtClean="0">
              <a:solidFill>
                <a:prstClr val="white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2609850" y="2200277"/>
            <a:ext cx="5638800" cy="371474"/>
          </a:xfrm>
          <a:prstGeom prst="roundRect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обращение </a:t>
            </a:r>
            <a:r>
              <a:rPr lang="ru-RU" sz="2000" dirty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гражданина о даче </a:t>
            </a:r>
            <a:r>
              <a:rPr lang="ru-RU" sz="20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согласия</a:t>
            </a:r>
            <a:endParaRPr lang="ru-RU" sz="20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4" name="Двойная стрелка влево/вверх 3"/>
          <p:cNvSpPr/>
          <p:nvPr/>
        </p:nvSpPr>
        <p:spPr bwMode="auto">
          <a:xfrm rot="13597694">
            <a:off x="5540406" y="2664933"/>
            <a:ext cx="557621" cy="546138"/>
          </a:xfrm>
          <a:prstGeom prst="leftUp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2000" smtClean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1025197" y="2757356"/>
            <a:ext cx="4280227" cy="61449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Должность включена в перечень</a:t>
            </a: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6292522" y="2757356"/>
            <a:ext cx="3527754" cy="6144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Должность не включена в перечень</a:t>
            </a: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7862316" y="3433761"/>
            <a:ext cx="484632" cy="257175"/>
          </a:xfrm>
          <a:prstGeom prst="down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2000" smtClean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 bwMode="auto">
          <a:xfrm rot="13597694">
            <a:off x="3276464" y="3450876"/>
            <a:ext cx="557621" cy="546138"/>
          </a:xfrm>
          <a:prstGeom prst="leftUp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2000" smtClean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990600" y="3714750"/>
            <a:ext cx="2266949" cy="1295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800" dirty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функции </a:t>
            </a:r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управления </a:t>
            </a:r>
            <a:r>
              <a:rPr lang="ru-RU" sz="1800" dirty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данной организацией входили в его </a:t>
            </a:r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обязанности</a:t>
            </a:r>
            <a:endParaRPr lang="ru-RU" sz="18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3848101" y="3741852"/>
            <a:ext cx="2266949" cy="1295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800" dirty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функции </a:t>
            </a:r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управления </a:t>
            </a:r>
            <a:r>
              <a:rPr lang="ru-RU" sz="1800" dirty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данной организацией </a:t>
            </a:r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/>
            </a:r>
            <a:b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</a:br>
            <a:r>
              <a:rPr lang="ru-RU" sz="1800" b="1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НЕ</a:t>
            </a:r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 входили </a:t>
            </a:r>
            <a:r>
              <a:rPr lang="ru-RU" sz="1800" dirty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в его </a:t>
            </a:r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обязанности</a:t>
            </a:r>
            <a:endParaRPr lang="ru-RU" sz="18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 bwMode="auto">
          <a:xfrm>
            <a:off x="6922924" y="3733800"/>
            <a:ext cx="2266949" cy="1295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Не подлежит рассмотрению на комиссии</a:t>
            </a:r>
            <a:endParaRPr lang="ru-RU" sz="18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4" name="Стрелка вправо 13"/>
          <p:cNvSpPr/>
          <p:nvPr/>
        </p:nvSpPr>
        <p:spPr bwMode="auto">
          <a:xfrm>
            <a:off x="6115050" y="4147236"/>
            <a:ext cx="807874" cy="484632"/>
          </a:xfrm>
          <a:prstGeom prst="right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2000" smtClean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 bwMode="auto">
          <a:xfrm>
            <a:off x="990598" y="5503977"/>
            <a:ext cx="2266949" cy="1295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Подлежит рассмотрению на комиссии</a:t>
            </a:r>
            <a:endParaRPr lang="ru-RU" sz="18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 bwMode="auto">
          <a:xfrm>
            <a:off x="1833561" y="5027727"/>
            <a:ext cx="581025" cy="476250"/>
          </a:xfrm>
          <a:prstGeom prst="down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2000" smtClean="0">
              <a:solidFill>
                <a:prstClr val="white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4445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1581151" y="883026"/>
            <a:ext cx="7972425" cy="116861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комиссией </a:t>
            </a:r>
            <a:r>
              <a:rPr lang="ru-RU" sz="24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организации о заключении с гражданином трудового (гражданско-правового) договора</a:t>
            </a:r>
            <a:endParaRPr lang="ru-RU" sz="2400" b="1" dirty="0" smtClean="0">
              <a:solidFill>
                <a:prstClr val="white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2609850" y="2200277"/>
            <a:ext cx="5638800" cy="371474"/>
          </a:xfrm>
          <a:prstGeom prst="roundRect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Уведомление организации</a:t>
            </a:r>
            <a:endParaRPr lang="ru-RU" sz="20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4" name="Двойная стрелка влево/вверх 3"/>
          <p:cNvSpPr/>
          <p:nvPr/>
        </p:nvSpPr>
        <p:spPr bwMode="auto">
          <a:xfrm rot="13597694">
            <a:off x="5540406" y="2664933"/>
            <a:ext cx="557621" cy="546138"/>
          </a:xfrm>
          <a:prstGeom prst="leftUp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2000" smtClean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1025197" y="2757356"/>
            <a:ext cx="4280227" cy="61449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Подлежит рассмотрению на комиссии</a:t>
            </a: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6292522" y="2757356"/>
            <a:ext cx="3527754" cy="6144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Не подлежит рассмотрению на комиссии</a:t>
            </a: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7862316" y="3433761"/>
            <a:ext cx="484632" cy="257175"/>
          </a:xfrm>
          <a:prstGeom prst="down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2000" smtClean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990600" y="3714750"/>
            <a:ext cx="4238625" cy="1295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1. Бывшему служащему ранее было отказано во вступлении в трудовые (гражданско-правовые) отношения с организацией</a:t>
            </a:r>
            <a:endParaRPr lang="ru-RU" sz="18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5819216" y="5389676"/>
            <a:ext cx="4001059" cy="139212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2. Гражданин не осуществлял функции государственного управления в отношении организации и должность не включена в Перечень должностей </a:t>
            </a:r>
            <a:endParaRPr lang="ru-RU" sz="18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 bwMode="auto">
          <a:xfrm>
            <a:off x="5819216" y="3733800"/>
            <a:ext cx="4001060" cy="1295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1. Ранее вопрос о даче согласия гражданину рассматривался на заседании комиссии и такое согласие было дано</a:t>
            </a:r>
            <a:endParaRPr lang="ru-RU" sz="18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 bwMode="auto">
          <a:xfrm>
            <a:off x="990598" y="5181600"/>
            <a:ext cx="4238627" cy="191452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800" dirty="0" smtClean="0">
                <a:solidFill>
                  <a:srgbClr val="212745">
                    <a:lumMod val="75000"/>
                  </a:srgbClr>
                </a:solidFill>
                <a:latin typeface="Times New Roman" pitchFamily="18" charset="0"/>
              </a:rPr>
              <a:t>2. Если вопрос о даче согласия гражданину на замещение им должности в организации (на выполнение работы на условиях ГПХ) не рассматривался и отдельные функции по государственному управлению входили в должностные обязанности </a:t>
            </a:r>
            <a:endParaRPr lang="ru-RU" sz="1800" dirty="0">
              <a:solidFill>
                <a:srgbClr val="212745">
                  <a:lumMod val="75000"/>
                </a:srgbClr>
              </a:solidFill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9986" y="3371850"/>
            <a:ext cx="6699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70261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45"/>
          <p:cNvSpPr txBox="1">
            <a:spLocks/>
          </p:cNvSpPr>
          <p:nvPr/>
        </p:nvSpPr>
        <p:spPr bwMode="auto">
          <a:xfrm>
            <a:off x="625147" y="1771649"/>
            <a:ext cx="8823653" cy="50115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just"/>
            <a:endParaRPr lang="ru-RU" sz="2100" dirty="0" smtClean="0">
              <a:solidFill>
                <a:srgbClr val="B4DCFA">
                  <a:lumMod val="25000"/>
                </a:srgbClr>
              </a:solidFill>
              <a:latin typeface="Times New Roman"/>
            </a:endParaRPr>
          </a:p>
          <a:p>
            <a:pPr algn="just"/>
            <a:r>
              <a:rPr lang="ru-RU" sz="21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а</a:t>
            </a:r>
            <a:r>
              <a:rPr lang="ru-RU" sz="21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) дата заседания комиссии, фамилии, имена, отчества членов комиссии и других лиц, присутствующих на заседании;</a:t>
            </a:r>
          </a:p>
          <a:p>
            <a:pPr algn="just"/>
            <a:r>
              <a:rPr lang="ru-RU" sz="21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б</a:t>
            </a:r>
            <a:r>
              <a:rPr lang="ru-RU" sz="21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) формулировка каждого из рассматриваемых на заседании комиссии вопросов с указанием фамилии, имени, отчества, должности государственного служащего,  в отношении которого рассматривается вопрос;</a:t>
            </a:r>
          </a:p>
          <a:p>
            <a:pPr algn="just"/>
            <a:r>
              <a:rPr lang="ru-RU" sz="21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в</a:t>
            </a:r>
            <a:r>
              <a:rPr lang="ru-RU" sz="21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) предъявляемые к государственному служащему претензии, материалы, на которых они основываются;</a:t>
            </a:r>
          </a:p>
          <a:p>
            <a:pPr algn="just"/>
            <a:r>
              <a:rPr lang="ru-RU" sz="21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г</a:t>
            </a:r>
            <a:r>
              <a:rPr lang="ru-RU" sz="21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) содержание пояснений государственного служащего и других лиц по существу предъявляемых претензий;</a:t>
            </a:r>
          </a:p>
          <a:p>
            <a:pPr algn="just"/>
            <a:r>
              <a:rPr lang="ru-RU" sz="21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д</a:t>
            </a:r>
            <a:r>
              <a:rPr lang="ru-RU" sz="21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) фамилии, имена, отчества выступивших на заседании лиц и краткое изложение их выступлений;</a:t>
            </a:r>
          </a:p>
          <a:p>
            <a:pPr algn="just"/>
            <a:r>
              <a:rPr lang="ru-RU" sz="21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е</a:t>
            </a:r>
            <a:r>
              <a:rPr lang="ru-RU" sz="21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) источник информации, содержащей основания для проведения заседания комиссии, дата поступления информации в государственный орган;</a:t>
            </a:r>
          </a:p>
          <a:p>
            <a:pPr algn="just"/>
            <a:r>
              <a:rPr lang="ru-RU" sz="21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ж</a:t>
            </a:r>
            <a:r>
              <a:rPr lang="ru-RU" sz="21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) другие сведения;</a:t>
            </a:r>
          </a:p>
          <a:p>
            <a:pPr algn="just"/>
            <a:r>
              <a:rPr lang="ru-RU" sz="21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з</a:t>
            </a:r>
            <a:r>
              <a:rPr lang="ru-RU" sz="21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) результаты голосования;</a:t>
            </a:r>
          </a:p>
          <a:p>
            <a:pPr algn="just"/>
            <a:r>
              <a:rPr lang="ru-RU" sz="2100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	и</a:t>
            </a:r>
            <a:r>
              <a:rPr lang="ru-RU" sz="21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) решение и обоснование его принятия.</a:t>
            </a:r>
          </a:p>
          <a:p>
            <a:r>
              <a:rPr lang="ru-RU" sz="2400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 </a:t>
            </a: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1995482" y="1046192"/>
            <a:ext cx="7286625" cy="45764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В протоколе заседания комиссии указываются</a:t>
            </a:r>
            <a:r>
              <a:rPr lang="ru-RU" sz="2400" b="1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:</a:t>
            </a:r>
            <a:endParaRPr lang="ru-RU" sz="2400" b="1" dirty="0">
              <a:solidFill>
                <a:srgbClr val="B4DCFA">
                  <a:lumMod val="25000"/>
                </a:srgb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3578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1619251" y="894604"/>
            <a:ext cx="8086724" cy="99091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smtClean="0">
                <a:solidFill>
                  <a:srgbClr val="B4DCFA">
                    <a:lumMod val="25000"/>
                  </a:srgbClr>
                </a:solidFill>
                <a:latin typeface="Times New Roman"/>
                <a:cs typeface="Times New Roman" panose="02020603050405020304" pitchFamily="18" charset="0"/>
              </a:rPr>
              <a:t>Образец протокола комиссии по соблюдению </a:t>
            </a:r>
            <a:r>
              <a:rPr lang="ru-RU" sz="2000" b="1" dirty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требований к служебному поведению государственных гражданских служащих и урегулированию конфликта </a:t>
            </a:r>
            <a:r>
              <a:rPr lang="ru-RU" sz="2000" b="1" dirty="0" smtClean="0">
                <a:solidFill>
                  <a:srgbClr val="B4DCFA">
                    <a:lumMod val="25000"/>
                  </a:srgbClr>
                </a:solidFill>
                <a:latin typeface="Times New Roman"/>
              </a:rPr>
              <a:t>интересов</a:t>
            </a:r>
            <a:endParaRPr lang="ru-RU" sz="2000" b="1" dirty="0">
              <a:solidFill>
                <a:srgbClr val="B4DCFA">
                  <a:lumMod val="25000"/>
                </a:srgbClr>
              </a:solidFill>
              <a:latin typeface="Times New Roman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073" t="7802" r="5218"/>
          <a:stretch/>
        </p:blipFill>
        <p:spPr bwMode="auto">
          <a:xfrm>
            <a:off x="1747838" y="1904937"/>
            <a:ext cx="7829550" cy="5231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97535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1565" y="874059"/>
            <a:ext cx="6953810" cy="467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конфликту интересов</a:t>
            </a:r>
            <a:endParaRPr lang="ru-RU" sz="28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2425" y="1716084"/>
            <a:ext cx="9353550" cy="4911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800" dirty="0" smtClean="0">
              <a:solidFill>
                <a:srgbClr val="B4DCFA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1. Решения принимаемые комиссией должны соответствовать формулировкам решений, которые содержатся в Положении о конфликте интересов.</a:t>
            </a:r>
          </a:p>
          <a:p>
            <a:pPr algn="just"/>
            <a:endParaRPr lang="ru-RU" sz="1800" dirty="0" smtClean="0">
              <a:solidFill>
                <a:srgbClr val="B4DCFA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Сроки рассмотрения выносимых на комиссию вопросов определены Положением о комиссии:</a:t>
            </a:r>
          </a:p>
          <a:p>
            <a:pPr algn="just"/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18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отивированное заключение – </a:t>
            </a:r>
            <a:r>
              <a:rPr lang="ru-RU" sz="18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рабочих дней</a:t>
            </a:r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в случае направления запросов в организации – </a:t>
            </a:r>
            <a:r>
              <a:rPr lang="ru-RU" sz="18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дней</a:t>
            </a:r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dirty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 заседания комиссии – </a:t>
            </a:r>
            <a:r>
              <a:rPr lang="ru-RU" sz="18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дней</a:t>
            </a:r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 дня поступления информации председателю комиссии.</a:t>
            </a:r>
          </a:p>
          <a:p>
            <a:pPr algn="just"/>
            <a:endParaRPr lang="ru-RU" sz="1800" dirty="0" smtClean="0">
              <a:solidFill>
                <a:srgbClr val="B4DCFA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Копия протокола комиссии </a:t>
            </a:r>
            <a:r>
              <a:rPr lang="ru-RU" sz="18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7-дневный срок </a:t>
            </a:r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направляется руководителю государственного органа и государственному служащему (полностью или в виде выписок из него).  </a:t>
            </a:r>
          </a:p>
          <a:p>
            <a:pPr algn="just"/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Гражданину, замещающему должность в государственном органе, выписка из решения комиссии заверенная подписью и печатью, вручается </a:t>
            </a:r>
            <a:r>
              <a:rPr lang="ru-RU" sz="1800" b="1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 рабочего дня </a:t>
            </a:r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(следующего за днем проведения комиссии).</a:t>
            </a:r>
          </a:p>
          <a:p>
            <a:pPr algn="just"/>
            <a:endParaRPr lang="ru-RU" sz="1800" dirty="0" smtClean="0">
              <a:solidFill>
                <a:srgbClr val="B4DCFA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solidFill>
                  <a:srgbClr val="B4DCFA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Выписку из протокола заседания комиссии необходимо приобщить к материалам личного дела</a:t>
            </a:r>
          </a:p>
        </p:txBody>
      </p:sp>
    </p:spTree>
    <p:extLst>
      <p:ext uri="{BB962C8B-B14F-4D97-AF65-F5344CB8AC3E}">
        <p14:creationId xmlns:p14="http://schemas.microsoft.com/office/powerpoint/2010/main" xmlns="" val="3302904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276226" y="2016438"/>
            <a:ext cx="8401174" cy="5168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5" name="Рисунок 4"/>
          <p:cNvPicPr/>
          <p:nvPr/>
        </p:nvPicPr>
        <p:blipFill rotWithShape="1">
          <a:blip r:embed="rId3" cstate="print"/>
          <a:srcRect l="16754" t="21986" r="45788" b="15980"/>
          <a:stretch/>
        </p:blipFill>
        <p:spPr>
          <a:xfrm>
            <a:off x="2571749" y="704851"/>
            <a:ext cx="6448425" cy="5876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79105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Заголовок 45"/>
          <p:cNvSpPr>
            <a:spLocks noGrp="1"/>
          </p:cNvSpPr>
          <p:nvPr>
            <p:ph type="ctrTitle"/>
          </p:nvPr>
        </p:nvSpPr>
        <p:spPr>
          <a:xfrm>
            <a:off x="1838003" y="873676"/>
            <a:ext cx="7343320" cy="936463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Выявлены неурегулированные случаи конфликта интересов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1107201317"/>
              </p:ext>
            </p:extLst>
          </p:nvPr>
        </p:nvGraphicFramePr>
        <p:xfrm>
          <a:off x="590550" y="1838325"/>
          <a:ext cx="9086850" cy="4579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76226" y="2016438"/>
            <a:ext cx="8401174" cy="51689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xmlns="" val="1802211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28741</TotalTime>
  <Words>652</Words>
  <Application>Microsoft Office PowerPoint</Application>
  <PresentationFormat>Произвольный</PresentationFormat>
  <Paragraphs>108</Paragraphs>
  <Slides>15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Оформление по умолчанию</vt:lpstr>
      <vt:lpstr>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Выявлены неурегулированные случаи конфликта интересов</vt:lpstr>
      <vt:lpstr>Слайд 10</vt:lpstr>
      <vt:lpstr>Слайд 11</vt:lpstr>
      <vt:lpstr>Слайд 12</vt:lpstr>
      <vt:lpstr>Слайд 13</vt:lpstr>
      <vt:lpstr>Слайд 14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Малый бизнес  Кировской области: приглашение к сотрудничеству  Шаров Сергей Иванович  начальник управления  развития народных промыслов и ремесел  23 марта 2006 г. г. Киров</dc:title>
  <dc:creator>Евгения Э. Пшеничникова</dc:creator>
  <cp:lastModifiedBy>kopysova_in</cp:lastModifiedBy>
  <cp:revision>1266</cp:revision>
  <cp:lastPrinted>2023-04-14T14:45:48Z</cp:lastPrinted>
  <dcterms:modified xsi:type="dcterms:W3CDTF">2023-04-25T08:39:21Z</dcterms:modified>
</cp:coreProperties>
</file>